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3"/>
  </p:notesMasterIdLst>
  <p:sldIdLst>
    <p:sldId id="256" r:id="rId2"/>
    <p:sldId id="283" r:id="rId3"/>
    <p:sldId id="257" r:id="rId4"/>
    <p:sldId id="284" r:id="rId5"/>
    <p:sldId id="285" r:id="rId6"/>
    <p:sldId id="286" r:id="rId7"/>
    <p:sldId id="258" r:id="rId8"/>
    <p:sldId id="272" r:id="rId9"/>
    <p:sldId id="273"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4" r:id="rId24"/>
    <p:sldId id="275" r:id="rId25"/>
    <p:sldId id="276" r:id="rId26"/>
    <p:sldId id="277" r:id="rId27"/>
    <p:sldId id="278" r:id="rId28"/>
    <p:sldId id="279" r:id="rId29"/>
    <p:sldId id="280" r:id="rId30"/>
    <p:sldId id="281" r:id="rId31"/>
    <p:sldId id="282" r:id="rId32"/>
  </p:sldIdLst>
  <p:sldSz cx="9144000" cy="5143500" type="screen16x9"/>
  <p:notesSz cx="6858000" cy="9144000"/>
  <p:embeddedFontLst>
    <p:embeddedFont>
      <p:font typeface="Avenir" panose="02000503020000020003" pitchFamily="2" charset="0"/>
      <p:regular r:id="rId34"/>
      <p:italic r:id="rId35"/>
    </p:embeddedFont>
    <p:embeddedFont>
      <p:font typeface="Calibri" panose="020F0502020204030204" pitchFamily="34" charset="0"/>
      <p:regular r:id="rId36"/>
      <p:bold r:id="rId37"/>
      <p:italic r:id="rId38"/>
      <p:boldItalic r:id="rId39"/>
    </p:embeddedFont>
    <p:embeddedFont>
      <p:font typeface="Comfortaa" pitchFamily="2" charset="0"/>
      <p:regular r:id="rId40"/>
      <p:bold r:id="rId41"/>
    </p:embeddedFont>
    <p:embeddedFont>
      <p:font typeface="Helvetica Neue" panose="02000503000000020004" pitchFamily="2" charset="0"/>
      <p:regular r:id="rId42"/>
      <p:bold r:id="rId43"/>
      <p:italic r:id="rId44"/>
      <p:boldItalic r:id="rId45"/>
    </p:embeddedFont>
    <p:embeddedFont>
      <p:font typeface="Lato" panose="020F0502020204030203" pitchFamily="34" charset="77"/>
      <p:regular r:id="rId46"/>
      <p:bold r:id="rId47"/>
      <p:italic r:id="rId48"/>
      <p:boldItalic r:id="rId49"/>
    </p:embeddedFont>
    <p:embeddedFont>
      <p:font typeface="Montserrat" pitchFamily="2" charset="77"/>
      <p:regular r:id="rId50"/>
      <p:bold r:id="rId51"/>
      <p:italic r:id="rId52"/>
      <p:boldItalic r:id="rId53"/>
    </p:embeddedFont>
    <p:embeddedFont>
      <p:font typeface="Nunito" pitchFamily="2" charset="77"/>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Proxima Nova" panose="0200050603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ubik" pitchFamily="2" charset="-79"/>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C741E2-371A-488D-AA5F-CF44B92354A0}">
  <a:tblStyle styleId="{70C741E2-371A-488D-AA5F-CF44B92354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1"/>
    <p:restoredTop sz="94703"/>
  </p:normalViewPr>
  <p:slideViewPr>
    <p:cSldViewPr snapToGrid="0">
      <p:cViewPr varScale="1">
        <p:scale>
          <a:sx n="206" d="100"/>
          <a:sy n="206" d="100"/>
        </p:scale>
        <p:origin x="50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font" Target="fonts/font3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font" Target="fonts/font3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72" Type="http://schemas.openxmlformats.org/officeDocument/2006/relationships/font" Target="fonts/font3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font" Target="fonts/font3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73" Type="http://schemas.openxmlformats.org/officeDocument/2006/relationships/font" Target="fonts/font4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b7a04b8b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b7a04b8b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chemeClr val="dk1"/>
                </a:solidFill>
                <a:latin typeface="Nunito"/>
                <a:ea typeface="Nunito"/>
                <a:cs typeface="Nunito"/>
                <a:sym typeface="Nunito"/>
              </a:rPr>
              <a:t>Key Messages and takeways to impart</a:t>
            </a:r>
            <a:endParaRPr b="1" u="sng">
              <a:solidFill>
                <a:schemeClr val="dk1"/>
              </a:solidFill>
              <a:latin typeface="Nunito"/>
              <a:ea typeface="Nunito"/>
              <a:cs typeface="Nunito"/>
              <a:sym typeface="Nunito"/>
            </a:endParaRPr>
          </a:p>
          <a:p>
            <a:pPr marL="457200" lvl="0" indent="-298450" algn="l" rtl="0">
              <a:spcBef>
                <a:spcPts val="0"/>
              </a:spcBef>
              <a:spcAft>
                <a:spcPts val="0"/>
              </a:spcAft>
              <a:buSzPts val="1100"/>
              <a:buFont typeface="Nunito"/>
              <a:buChar char="●"/>
            </a:pPr>
            <a:r>
              <a:rPr lang="en">
                <a:latin typeface="Nunito"/>
                <a:ea typeface="Nunito"/>
                <a:cs typeface="Nunito"/>
                <a:sym typeface="Nunito"/>
              </a:rPr>
              <a:t>Real customers are using Yugabyte</a:t>
            </a:r>
            <a:r>
              <a:rPr lang="en" b="1">
                <a:latin typeface="Nunito"/>
                <a:ea typeface="Nunito"/>
                <a:cs typeface="Nunito"/>
                <a:sym typeface="Nunito"/>
              </a:rPr>
              <a:t> in Production</a:t>
            </a:r>
            <a:r>
              <a:rPr lang="en">
                <a:latin typeface="Nunito"/>
                <a:ea typeface="Nunito"/>
                <a:cs typeface="Nunito"/>
                <a:sym typeface="Nunito"/>
              </a:rPr>
              <a:t>, for </a:t>
            </a:r>
            <a:r>
              <a:rPr lang="en" b="1">
                <a:latin typeface="Nunito"/>
                <a:ea typeface="Nunito"/>
                <a:cs typeface="Nunito"/>
                <a:sym typeface="Nunito"/>
              </a:rPr>
              <a:t>customer-facing</a:t>
            </a:r>
            <a:r>
              <a:rPr lang="en">
                <a:latin typeface="Nunito"/>
                <a:ea typeface="Nunito"/>
                <a:cs typeface="Nunito"/>
                <a:sym typeface="Nunito"/>
              </a:rPr>
              <a:t>, </a:t>
            </a:r>
            <a:r>
              <a:rPr lang="en" b="1">
                <a:latin typeface="Nunito"/>
                <a:ea typeface="Nunito"/>
                <a:cs typeface="Nunito"/>
                <a:sym typeface="Nunito"/>
              </a:rPr>
              <a:t>business-critical</a:t>
            </a:r>
            <a:r>
              <a:rPr lang="en">
                <a:latin typeface="Nunito"/>
                <a:ea typeface="Nunito"/>
                <a:cs typeface="Nunito"/>
                <a:sym typeface="Nunito"/>
              </a:rPr>
              <a:t> apps</a:t>
            </a:r>
            <a:endParaRPr>
              <a:latin typeface="Nunito"/>
              <a:ea typeface="Nunito"/>
              <a:cs typeface="Nunito"/>
              <a:sym typeface="Nunito"/>
            </a:endParaRPr>
          </a:p>
          <a:p>
            <a:pPr marL="457200" lvl="0" indent="-298450" algn="l" rtl="0">
              <a:spcBef>
                <a:spcPts val="0"/>
              </a:spcBef>
              <a:spcAft>
                <a:spcPts val="0"/>
              </a:spcAft>
              <a:buSzPts val="1100"/>
              <a:buFont typeface="Nunito"/>
              <a:buChar char="●"/>
            </a:pPr>
            <a:r>
              <a:rPr lang="en">
                <a:latin typeface="Nunito"/>
                <a:ea typeface="Nunito"/>
                <a:cs typeface="Nunito"/>
                <a:sym typeface="Nunito"/>
              </a:rPr>
              <a:t>These are “transformational outcomes” - they enable our customers to effectively compete </a:t>
            </a:r>
            <a:endParaRPr>
              <a:latin typeface="Nunito"/>
              <a:ea typeface="Nunito"/>
              <a:cs typeface="Nunito"/>
              <a:sym typeface="Nunito"/>
            </a:endParaRPr>
          </a:p>
          <a:p>
            <a:pPr marL="0" lvl="0" indent="0" algn="l" rtl="0">
              <a:spcBef>
                <a:spcPts val="0"/>
              </a:spcBef>
              <a:spcAft>
                <a:spcPts val="0"/>
              </a:spcAft>
              <a:buNone/>
            </a:pPr>
            <a:endParaRPr b="1">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b="1" u="sng">
                <a:solidFill>
                  <a:schemeClr val="dk1"/>
                </a:solidFill>
                <a:latin typeface="Nunito"/>
                <a:ea typeface="Nunito"/>
                <a:cs typeface="Nunito"/>
                <a:sym typeface="Nunito"/>
              </a:rPr>
              <a:t>Talk track</a:t>
            </a:r>
            <a:endParaRPr b="1">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partner with enterprises to help achieve transformational business outcomes.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know we contribute to just one part of their digital modernization journey, but we are trusted in mission-critical, customer-facing and revenue-generating apps and services  </a:t>
            </a:r>
            <a:endParaRPr>
              <a:solidFill>
                <a:schemeClr val="dk1"/>
              </a:solidFill>
              <a:latin typeface="Nunito"/>
              <a:ea typeface="Nunito"/>
              <a:cs typeface="Nunito"/>
              <a:sym typeface="Nunito"/>
            </a:endParaRPr>
          </a:p>
          <a:p>
            <a:pPr marL="0" lvl="0" indent="0" algn="l" rtl="0">
              <a:spcBef>
                <a:spcPts val="0"/>
              </a:spcBef>
              <a:spcAft>
                <a:spcPts val="0"/>
              </a:spcAft>
              <a:buNone/>
            </a:pPr>
            <a:endParaRPr b="1">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Kroger is using Yugabyte for their key shopping list service and is planning to grow their use of YB to the entire shopping experience.</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Kroger evaluated spanner and other technologies but wants to maintain their cloud service provider independence. Today they’re on GCP but they have plans for deployments on Azure as well.</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They wanted a SQL database (and were one of our first YSQL customers) that is globally consistent, transactional and horizontally scalable.</a:t>
            </a:r>
            <a:endParaRPr>
              <a:solidFill>
                <a:schemeClr val="dk1"/>
              </a:solidFill>
              <a:latin typeface="Nunito"/>
              <a:ea typeface="Nunito"/>
              <a:cs typeface="Nunito"/>
              <a:sym typeface="Nunito"/>
            </a:endParaRPr>
          </a:p>
          <a:p>
            <a:pPr marL="457200" lvl="0" indent="0" algn="l" rtl="0">
              <a:spcBef>
                <a:spcPts val="0"/>
              </a:spcBef>
              <a:spcAft>
                <a:spcPts val="0"/>
              </a:spcAft>
              <a:buClr>
                <a:schemeClr val="dk1"/>
              </a:buClr>
              <a:buSzPts val="1100"/>
              <a:buFont typeface="Arial"/>
              <a:buNone/>
            </a:pP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Xignite is a name that people in the financial services industry know. Their system consumes data from over a 100 financial exchanges around the world. Stock market tick-by-tick data is real-time and they must consume this in very low latency.</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All of their data is based on a microservices API architecture allowing finserv and fintech firms to outsource their data processing to Xignite. This isn’t just “tick by tick” but also proprietary data from their customers.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Their daily volume is massive with over 10B operations and at peak 200k transactions per second. </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457200" lvl="0" indent="0" algn="l" rtl="0">
              <a:spcBef>
                <a:spcPts val="0"/>
              </a:spcBef>
              <a:spcAft>
                <a:spcPts val="0"/>
              </a:spcAft>
              <a:buClr>
                <a:schemeClr val="dk1"/>
              </a:buClr>
              <a:buSzPts val="1100"/>
              <a:buFont typeface="Arial"/>
              <a:buNone/>
            </a:pP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Narvar handles personalization for retailers - retailers like Nike and Walmart. Their workloads are “spikey”with days like Black Friday push there services aggressively. Today with Covid we are hearing things like everyday is Black Friday! For them multiple clouds, multiple availability zones, staying up even when things change aren’t just database features they are key business requirements.</a:t>
            </a:r>
            <a:endParaRPr>
              <a:solidFill>
                <a:schemeClr val="dk1"/>
              </a:solidFill>
              <a:latin typeface="Nunito"/>
              <a:ea typeface="Nunito"/>
              <a:cs typeface="Nunito"/>
              <a:sym typeface="Nunito"/>
            </a:endParaRPr>
          </a:p>
          <a:p>
            <a:pPr marL="45720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23a04ac84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23a04ac84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latin typeface="Nunito"/>
                <a:ea typeface="Nunito"/>
                <a:cs typeface="Nunito"/>
                <a:sym typeface="Nunito"/>
              </a:rPr>
              <a:t>Key Messages and takeaways to impart</a:t>
            </a:r>
            <a:endParaRPr b="1" u="sng">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world is charging ahead with change - and traditional Systems of Record (think traditional Oracle) are struggling to keep up</a:t>
            </a:r>
            <a:endParaRPr>
              <a:solidFill>
                <a:schemeClr val="dk1"/>
              </a:solidFill>
              <a:latin typeface="Nunito"/>
              <a:ea typeface="Nunito"/>
              <a:cs typeface="Nunito"/>
              <a:sym typeface="Nunito"/>
            </a:endParaRPr>
          </a:p>
          <a:p>
            <a:pPr marL="0" lvl="0" indent="0" algn="l" rtl="0">
              <a:spcBef>
                <a:spcPts val="0"/>
              </a:spcBef>
              <a:spcAft>
                <a:spcPts val="0"/>
              </a:spcAft>
              <a:buNone/>
            </a:pPr>
            <a:endParaRPr b="1">
              <a:solidFill>
                <a:schemeClr val="dk1"/>
              </a:solidFill>
              <a:latin typeface="Nunito"/>
              <a:ea typeface="Nunito"/>
              <a:cs typeface="Nunito"/>
              <a:sym typeface="Nunito"/>
            </a:endParaRPr>
          </a:p>
          <a:p>
            <a:pPr marL="0" lvl="0" indent="0" algn="l" rtl="0">
              <a:spcBef>
                <a:spcPts val="0"/>
              </a:spcBef>
              <a:spcAft>
                <a:spcPts val="0"/>
              </a:spcAft>
              <a:buNone/>
            </a:pPr>
            <a:endParaRPr b="1">
              <a:solidFill>
                <a:schemeClr val="dk1"/>
              </a:solidFill>
              <a:latin typeface="Nunito"/>
              <a:ea typeface="Nunito"/>
              <a:cs typeface="Nunito"/>
              <a:sym typeface="Nunito"/>
            </a:endParaRPr>
          </a:p>
          <a:p>
            <a:pPr marL="0" lvl="0" indent="0" algn="l" rtl="0">
              <a:spcBef>
                <a:spcPts val="0"/>
              </a:spcBef>
              <a:spcAft>
                <a:spcPts val="0"/>
              </a:spcAft>
              <a:buNone/>
            </a:pPr>
            <a:r>
              <a:rPr lang="en" b="1" u="sng">
                <a:solidFill>
                  <a:schemeClr val="dk1"/>
                </a:solidFill>
                <a:latin typeface="Nunito"/>
                <a:ea typeface="Nunito"/>
                <a:cs typeface="Nunito"/>
                <a:sym typeface="Nunito"/>
              </a:rPr>
              <a:t>Talk track</a:t>
            </a:r>
            <a:endParaRPr>
              <a:solidFill>
                <a:schemeClr val="dk1"/>
              </a:solidFill>
            </a:endParaRPr>
          </a:p>
          <a:p>
            <a:pPr marL="0" lvl="0" indent="0" algn="l" rtl="0">
              <a:spcBef>
                <a:spcPts val="0"/>
              </a:spcBef>
              <a:spcAft>
                <a:spcPts val="0"/>
              </a:spcAft>
              <a:buNone/>
            </a:pPr>
            <a:r>
              <a:rPr lang="en">
                <a:solidFill>
                  <a:schemeClr val="dk1"/>
                </a:solidFill>
                <a:latin typeface="Nunito"/>
                <a:ea typeface="Nunito"/>
                <a:cs typeface="Nunito"/>
                <a:sym typeface="Nunito"/>
              </a:rPr>
              <a:t>As Business Innovation and customer expectations fuel each other forwards, the traditional SOR are at their limit </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Personalized real time interactions demand scale and low latency</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Business models based on locality and mobile transactions still require consistency and accuracy</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Modern Private and Public compute infrastructure is changing how systems are architected and where they are deployed</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Agile development driving rapid changes to applications and this needs to be matched by flexibility in the System of Record</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There have been massive disruptions to business and governments this year which is accelerating the move to virtual supply chains …. AND YET there are more rules about where data can live. </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IT has been tasked with a lot in the face of a constant talent shortage - which regardless of where you stand on the issues, is only going to get worse with the latest changes to H1B rules, etc. So we must automate and do more with less resources.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Vendor independence is not just a CIO concern, but increasing includes the full c-suite</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Finally, no one says they love oracle’s pricing models!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23a04ac84_2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b="1" u="sng">
                <a:solidFill>
                  <a:schemeClr val="dk1"/>
                </a:solidFill>
                <a:latin typeface="Nunito"/>
                <a:ea typeface="Nunito"/>
                <a:cs typeface="Nunito"/>
                <a:sym typeface="Nunito"/>
              </a:rPr>
              <a:t>Key Messages and takeways to impart</a:t>
            </a:r>
            <a:endParaRPr b="1" u="sng">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Managing data today is hard -and any errors are flagged publicly and vocally</a:t>
            </a:r>
            <a:endParaRPr>
              <a:solidFill>
                <a:schemeClr val="dk1"/>
              </a:solidFill>
              <a:latin typeface="Nunito"/>
              <a:ea typeface="Nunito"/>
              <a:cs typeface="Nunito"/>
              <a:sym typeface="Nunito"/>
            </a:endParaRPr>
          </a:p>
          <a:p>
            <a:pPr marL="0" lvl="0" indent="0" algn="l" rtl="0">
              <a:spcBef>
                <a:spcPts val="0"/>
              </a:spcBef>
              <a:spcAft>
                <a:spcPts val="0"/>
              </a:spcAft>
              <a:buSzPts val="1100"/>
              <a:buNone/>
            </a:pPr>
            <a:endParaRPr>
              <a:solidFill>
                <a:schemeClr val="dk1"/>
              </a:solidFill>
              <a:latin typeface="Nunito"/>
              <a:ea typeface="Nunito"/>
              <a:cs typeface="Nunito"/>
              <a:sym typeface="Nunito"/>
            </a:endParaRPr>
          </a:p>
          <a:p>
            <a:pPr marL="0" lvl="0" indent="0" algn="l" rtl="0">
              <a:spcBef>
                <a:spcPts val="0"/>
              </a:spcBef>
              <a:spcAft>
                <a:spcPts val="0"/>
              </a:spcAft>
              <a:buSzPts val="1100"/>
              <a:buNone/>
            </a:pPr>
            <a:r>
              <a:rPr lang="en" b="1" u="sng">
                <a:solidFill>
                  <a:schemeClr val="dk1"/>
                </a:solidFill>
                <a:latin typeface="Nunito"/>
                <a:ea typeface="Nunito"/>
                <a:cs typeface="Nunito"/>
                <a:sym typeface="Nunito"/>
              </a:rPr>
              <a:t>Talk track</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Whether it is unplanned or planned maintenance, a scale fail, quality of service problems or just excessive latency -- any outage of a major service is newsworthy. </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Customers expect 24x7 availability, they expect real time interactions and transactions, they expect the same experience wherever and whenever they are… and yet traditional transactional systems are not designed to be scale-out or distributed</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(note that tweet is during like the season finale of game of thrones)</a:t>
            </a:r>
            <a:endParaRPr>
              <a:solidFill>
                <a:schemeClr val="dk1"/>
              </a:solidFill>
              <a:latin typeface="Nunito"/>
              <a:ea typeface="Nunito"/>
              <a:cs typeface="Nunito"/>
              <a:sym typeface="Nunito"/>
            </a:endParaRPr>
          </a:p>
          <a:p>
            <a:pPr marL="0" lvl="0" indent="0" algn="l" rtl="0">
              <a:lnSpc>
                <a:spcPct val="100000"/>
              </a:lnSpc>
              <a:spcBef>
                <a:spcPts val="0"/>
              </a:spcBef>
              <a:spcAft>
                <a:spcPts val="0"/>
              </a:spcAft>
              <a:buSzPts val="1400"/>
              <a:buNone/>
            </a:pPr>
            <a:endParaRPr/>
          </a:p>
        </p:txBody>
      </p:sp>
      <p:sp>
        <p:nvSpPr>
          <p:cNvPr id="178" name="Google Shape;178;g823a04ac84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23a04ac84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23a04ac84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chemeClr val="dk1"/>
                </a:solidFill>
                <a:latin typeface="Nunito"/>
                <a:ea typeface="Nunito"/>
                <a:cs typeface="Nunito"/>
                <a:sym typeface="Nunito"/>
              </a:rPr>
              <a:t>Key Messages and takeaways to impart</a:t>
            </a:r>
            <a:endParaRPr b="1" u="sng">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Most enterprises are facing similar challenges</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b="1" u="sng">
                <a:solidFill>
                  <a:schemeClr val="dk1"/>
                </a:solidFill>
                <a:latin typeface="Nunito"/>
                <a:ea typeface="Nunito"/>
                <a:cs typeface="Nunito"/>
                <a:sym typeface="Nunito"/>
              </a:rPr>
              <a:t>Talk track</a:t>
            </a:r>
            <a:endParaRPr>
              <a:latin typeface="Nunito"/>
              <a:ea typeface="Nunito"/>
              <a:cs typeface="Nunito"/>
              <a:sym typeface="Nunito"/>
            </a:endParaRPr>
          </a:p>
          <a:p>
            <a:pPr marL="0" lvl="0" indent="0" algn="l" rtl="0">
              <a:lnSpc>
                <a:spcPct val="115000"/>
              </a:lnSpc>
              <a:spcBef>
                <a:spcPts val="0"/>
              </a:spcBef>
              <a:spcAft>
                <a:spcPts val="0"/>
              </a:spcAft>
              <a:buNone/>
            </a:pPr>
            <a:r>
              <a:rPr lang="en">
                <a:solidFill>
                  <a:schemeClr val="dk1"/>
                </a:solidFill>
                <a:latin typeface="Nunito"/>
                <a:ea typeface="Nunito"/>
                <a:cs typeface="Nunito"/>
                <a:sym typeface="Nunito"/>
              </a:rPr>
              <a:t>Over and over we hear the same set of questions from both users and Enterprises….For my Transactional apps</a:t>
            </a:r>
            <a:endParaRPr>
              <a:solidFill>
                <a:schemeClr val="dk1"/>
              </a:solidFill>
              <a:latin typeface="Nunito"/>
              <a:ea typeface="Nunito"/>
              <a:cs typeface="Nunito"/>
              <a:sym typeface="Nunito"/>
            </a:endParaRPr>
          </a:p>
          <a:p>
            <a:pPr marL="457200" lvl="0" indent="-298450" algn="l" rtl="0">
              <a:lnSpc>
                <a:spcPct val="115000"/>
              </a:lnSpc>
              <a:spcBef>
                <a:spcPts val="1000"/>
              </a:spcBef>
              <a:spcAft>
                <a:spcPts val="0"/>
              </a:spcAft>
              <a:buClr>
                <a:schemeClr val="dk1"/>
              </a:buClr>
              <a:buSzPts val="1100"/>
              <a:buFont typeface="Nunito"/>
              <a:buChar char="●"/>
            </a:pPr>
            <a:r>
              <a:rPr lang="en">
                <a:solidFill>
                  <a:schemeClr val="dk1"/>
                </a:solidFill>
                <a:latin typeface="Nunito"/>
                <a:ea typeface="Nunito"/>
                <a:cs typeface="Nunito"/>
                <a:sym typeface="Nunito"/>
              </a:rPr>
              <a:t>What is the right data architecture for my microservices based applications,  how will they scale effortlessly?, how do I manage many more DBs, how I maintain data integrity?</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How do we manage these microservices on Kubernetes and in the Cloud while maintaining security yet following rules like GDPR</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Can I delight my developers with a simple experience that integrates with modern developer frameworks like GraphQL.</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How can I give the Operators  the tools to offer a DbaaS without spending all their time managing the database</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I just touched on a few… but ultimately it comes down to ensuring that developers can access the rich database feature set they are familiar with , but having the DB optimized for Cloud native architectures and use cases</a:t>
            </a:r>
            <a:endParaRPr>
              <a:latin typeface="Nunito"/>
              <a:ea typeface="Nunito"/>
              <a:cs typeface="Nunito"/>
              <a:sym typeface="Nuni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b7a04b8bd_1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b7a04b8bd_1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chemeClr val="dk1"/>
                </a:solidFill>
                <a:latin typeface="Nunito"/>
                <a:ea typeface="Nunito"/>
                <a:cs typeface="Nunito"/>
                <a:sym typeface="Nunito"/>
              </a:rPr>
              <a:t>Key Messages and takeaways to impart</a:t>
            </a:r>
            <a:endParaRPr b="1" u="sng">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Not intended to be a clean Nosql vs SQL choice here - but the point is to reinforce that folks have HAD to make tradeoffs that are not ideal</a:t>
            </a:r>
            <a:endParaRPr>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b="1" u="sng">
                <a:solidFill>
                  <a:schemeClr val="dk1"/>
                </a:solidFill>
                <a:latin typeface="Nunito"/>
                <a:ea typeface="Nunito"/>
                <a:cs typeface="Nunito"/>
                <a:sym typeface="Nunito"/>
              </a:rPr>
              <a:t>Talk track</a:t>
            </a:r>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reality is that until recently folks are forced to make tradeoffs at the data layer</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have databases that scale but don’t do efficient joins. Some of the NoSQL databases aren’t as cost effective as they claim and they certainly aren’t as full featured as an oracle or sql server. </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Meanwhile all of our databases trade off latency for throughput. Some of these databases work well in the cloud, others don’t even support kubernetes and that doesn’t even break down along nosql or traditional lines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cloud vendors have promised us a seamless experience, but only if we trap ourselves on their platform, and then there is the sticker shock of cost at scale</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NoSQl vendors expect you to build new talent pools and it’s not really possible to leverage the deep bench of skills you have on SQL… and anyway, Asking transactional data to live in eventual consistency is like asking us all to breathe water because we’ll get the oxygen out of it eventually.</a:t>
            </a:r>
            <a:endParaRPr>
              <a:solidFill>
                <a:schemeClr val="dk1"/>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b7a04b8bd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b7a04b8bd_7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latin typeface="Nunito"/>
                <a:ea typeface="Nunito"/>
                <a:cs typeface="Nunito"/>
                <a:sym typeface="Nunito"/>
              </a:rPr>
              <a:t>Talk track</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Ultimately, the question is how do you have your cake and eat it too. The tradeoffs lead to the news grabbing headlines and unhappy users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One upside / downside of Shelter in place has been the baking and consumption of many a cake - and I learnt a few things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You want the base of your cake needs to have some body to support the cake - you want to have resilience and scale and distribution across availability zones and geographic zones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No self respecting cake only has one layer - You want the next layer to give you a full featured database with real ACID transactions, consistency, low latency and throughput</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And we all know the Buttercream is essential - can it support multiple clouds? Is it really open source, can I really just use my expertise in SQL - or will i be forced to yet another vendor-specific “aggregation framework”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9" name="Google Shape;219;g8b7a04b8bd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de91e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de91e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existing customer base generally use us for some of these reasons and then expand from there. First is low latency, sometimes you need single-digit millisecond performance with little or no variance. IoT and a lot of financial data falls into this category but so does some publishing, retail and telecommunications.</a:t>
            </a:r>
            <a:endParaRPr/>
          </a:p>
          <a:p>
            <a:pPr marL="0" lvl="0" indent="0" algn="l" rtl="0">
              <a:spcBef>
                <a:spcPts val="0"/>
              </a:spcBef>
              <a:spcAft>
                <a:spcPts val="0"/>
              </a:spcAft>
              <a:buNone/>
            </a:pPr>
            <a:endParaRPr/>
          </a:p>
          <a:p>
            <a:pPr marL="0" lvl="0" indent="0" algn="l" rtl="0">
              <a:spcBef>
                <a:spcPts val="0"/>
              </a:spcBef>
              <a:spcAft>
                <a:spcPts val="0"/>
              </a:spcAft>
              <a:buNone/>
            </a:pPr>
            <a:r>
              <a:rPr lang="en"/>
              <a:t>Performance at scale is really important to a lot of industries particularly online retailers. It means not just performing “normally” but on Black friday. Yet at the same time reliability, consistency and often spanning datacenters are also important.</a:t>
            </a:r>
            <a:endParaRPr/>
          </a:p>
          <a:p>
            <a:pPr marL="0" lvl="0" indent="0" algn="l" rtl="0">
              <a:spcBef>
                <a:spcPts val="0"/>
              </a:spcBef>
              <a:spcAft>
                <a:spcPts val="0"/>
              </a:spcAft>
              <a:buNone/>
            </a:pPr>
            <a:endParaRPr/>
          </a:p>
          <a:p>
            <a:pPr marL="0" lvl="0" indent="0" algn="l" rtl="0">
              <a:spcBef>
                <a:spcPts val="0"/>
              </a:spcBef>
              <a:spcAft>
                <a:spcPts val="0"/>
              </a:spcAft>
              <a:buNone/>
            </a:pPr>
            <a:r>
              <a:rPr lang="en"/>
              <a:t>Geodistribution was already important for performance but it has become even more important with data sovereignty rules like GDPR. Whether you’re a financial company, retailer or logistics company. Frequently data need not only be global but consistent at scale.</a:t>
            </a:r>
            <a:endParaRPr/>
          </a:p>
          <a:p>
            <a:pPr marL="0" lvl="0" indent="0" algn="l" rtl="0">
              <a:spcBef>
                <a:spcPts val="0"/>
              </a:spcBef>
              <a:spcAft>
                <a:spcPts val="0"/>
              </a:spcAft>
              <a:buNone/>
            </a:pPr>
            <a:endParaRPr/>
          </a:p>
          <a:p>
            <a:pPr marL="0" lvl="0" indent="0" algn="l" rtl="0">
              <a:spcBef>
                <a:spcPts val="0"/>
              </a:spcBef>
              <a:spcAft>
                <a:spcPts val="0"/>
              </a:spcAft>
              <a:buNone/>
            </a:pPr>
            <a:r>
              <a:rPr lang="en"/>
              <a:t>Anyone global has to be multicloud. There is no Google in China. There are parts of the globe with data sovereignty rules that amazon doesn’t reach. There are places where Azure’s coverage is thin. Moreover there are datasets that can’t go to the public cloud. And if you want to negotiate price with a cloud vendor -- you better have leaving as an option.</a:t>
            </a:r>
            <a:endParaRPr/>
          </a:p>
          <a:p>
            <a:pPr marL="0" lvl="0" indent="0" algn="l" rtl="0">
              <a:spcBef>
                <a:spcPts val="0"/>
              </a:spcBef>
              <a:spcAft>
                <a:spcPts val="0"/>
              </a:spcAft>
              <a:buNone/>
            </a:pPr>
            <a:endParaRPr/>
          </a:p>
          <a:p>
            <a:pPr marL="0" lvl="0" indent="0" algn="l" rtl="0">
              <a:spcBef>
                <a:spcPts val="0"/>
              </a:spcBef>
              <a:spcAft>
                <a:spcPts val="0"/>
              </a:spcAft>
              <a:buNone/>
            </a:pPr>
            <a:r>
              <a:rPr lang="en"/>
              <a:t>Things fall apart, the center will not hold. Any modern infrastructure has to be able to handle multiple failures from network to servers to availability zones and entire  datacenters or geographic zones.</a:t>
            </a:r>
            <a:endParaRPr/>
          </a:p>
          <a:p>
            <a:pPr marL="0" lvl="0" indent="0" algn="l" rtl="0">
              <a:spcBef>
                <a:spcPts val="0"/>
              </a:spcBef>
              <a:spcAft>
                <a:spcPts val="0"/>
              </a:spcAft>
              <a:buNone/>
            </a:pPr>
            <a:endParaRPr/>
          </a:p>
          <a:p>
            <a:pPr marL="0" lvl="0" indent="0" algn="l" rtl="0">
              <a:spcBef>
                <a:spcPts val="0"/>
              </a:spcBef>
              <a:spcAft>
                <a:spcPts val="0"/>
              </a:spcAft>
              <a:buNone/>
            </a:pPr>
            <a:r>
              <a:rPr lang="en"/>
              <a:t>As we move to a cloud world, and a globally competitive world, Total cost of ownership which is frequently becoming measured at an operation level -- has to be low.</a:t>
            </a:r>
            <a:endParaRPr/>
          </a:p>
          <a:p>
            <a:pPr marL="0" lvl="0" indent="0" algn="l" rtl="0">
              <a:spcBef>
                <a:spcPts val="0"/>
              </a:spcBef>
              <a:spcAft>
                <a:spcPts val="0"/>
              </a:spcAft>
              <a:buNone/>
            </a:pPr>
            <a:endParaRPr/>
          </a:p>
          <a:p>
            <a:pPr marL="0" lvl="0" indent="0" algn="l" rtl="0">
              <a:spcBef>
                <a:spcPts val="0"/>
              </a:spcBef>
              <a:spcAft>
                <a:spcPts val="0"/>
              </a:spcAft>
              <a:buNone/>
            </a:pPr>
            <a:r>
              <a:rPr lang="en"/>
              <a:t>Here are a few examples from our customers and our community.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84d31cf7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Google brought to life in Spanner the ideas of SQL execution against a global relational database, while maintaining consistency. </a:t>
            </a:r>
            <a:r>
              <a:rPr lang="en" sz="1000">
                <a:solidFill>
                  <a:schemeClr val="dk1"/>
                </a:solidFill>
                <a:latin typeface="Lato"/>
                <a:ea typeface="Lato"/>
                <a:cs typeface="Lato"/>
                <a:sym typeface="Lato"/>
              </a:rPr>
              <a:t>YugabyteDB brought the ideas to</a:t>
            </a:r>
            <a:r>
              <a:rPr lang="en" sz="1000">
                <a:latin typeface="Lato"/>
                <a:ea typeface="Lato"/>
                <a:cs typeface="Lato"/>
                <a:sym typeface="Lato"/>
              </a:rPr>
              <a:t> an Open Source database. In fact one compatible with existing databases including PostgreSQL and Cassandra. </a:t>
            </a:r>
            <a:endParaRPr sz="1000">
              <a:latin typeface="Lato"/>
              <a:ea typeface="Lato"/>
              <a:cs typeface="Lato"/>
              <a:sym typeface="Lato"/>
            </a:endParaRPr>
          </a:p>
          <a:p>
            <a:pPr marL="0" lvl="0" indent="0" algn="l" rtl="0">
              <a:spcBef>
                <a:spcPts val="0"/>
              </a:spcBef>
              <a:spcAft>
                <a:spcPts val="0"/>
              </a:spcAft>
              <a:buNone/>
            </a:pPr>
            <a:endParaRPr sz="1000">
              <a:latin typeface="Lato"/>
              <a:ea typeface="Lato"/>
              <a:cs typeface="Lato"/>
              <a:sym typeface="Lato"/>
            </a:endParaRPr>
          </a:p>
          <a:p>
            <a:pPr marL="263104" lvl="0" indent="-162297" algn="l" rtl="0">
              <a:lnSpc>
                <a:spcPct val="150000"/>
              </a:lnSpc>
              <a:spcBef>
                <a:spcPts val="300"/>
              </a:spcBef>
              <a:spcAft>
                <a:spcPts val="0"/>
              </a:spcAft>
              <a:buClr>
                <a:schemeClr val="dk1"/>
              </a:buClr>
              <a:buSzPts val="1000"/>
              <a:buFont typeface="Montserrat"/>
              <a:buChar char="●"/>
            </a:pPr>
            <a:r>
              <a:rPr lang="en" sz="1000" b="1">
                <a:solidFill>
                  <a:schemeClr val="dk1"/>
                </a:solidFill>
                <a:latin typeface="Lato"/>
                <a:ea typeface="Lato"/>
                <a:cs typeface="Lato"/>
                <a:sym typeface="Lato"/>
              </a:rPr>
              <a:t>DocDB</a:t>
            </a:r>
            <a:r>
              <a:rPr lang="en" sz="1000">
                <a:solidFill>
                  <a:schemeClr val="dk1"/>
                </a:solidFill>
                <a:latin typeface="Lato"/>
                <a:ea typeface="Lato"/>
                <a:cs typeface="Lato"/>
                <a:sym typeface="Lato"/>
              </a:rPr>
              <a:t>, YugabyteDB’s distributed document store common across all APIs, is built using a custom integration of Raft replication, distributed ACID transactions and the RocksDB storage engine. </a:t>
            </a:r>
            <a:endParaRPr sz="1000">
              <a:solidFill>
                <a:schemeClr val="dk1"/>
              </a:solidFill>
              <a:latin typeface="Lato"/>
              <a:ea typeface="Lato"/>
              <a:cs typeface="Lato"/>
              <a:sym typeface="Lato"/>
            </a:endParaRPr>
          </a:p>
          <a:p>
            <a:pPr marL="516679" lvl="1" indent="-187299" algn="l" rtl="0">
              <a:lnSpc>
                <a:spcPct val="150000"/>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DocDB’s sharding, replication/fault-tolerance and distributed ACID transactions architecture are all based on the Google Spanner design</a:t>
            </a:r>
            <a:endParaRPr sz="1000">
              <a:solidFill>
                <a:schemeClr val="dk1"/>
              </a:solidFill>
              <a:latin typeface="Lato"/>
              <a:ea typeface="Lato"/>
              <a:cs typeface="Lato"/>
              <a:sym typeface="Lato"/>
            </a:endParaRPr>
          </a:p>
          <a:p>
            <a:pPr marL="263104" lvl="0" indent="0" algn="l" rtl="0">
              <a:lnSpc>
                <a:spcPct val="150000"/>
              </a:lnSpc>
              <a:spcBef>
                <a:spcPts val="300"/>
              </a:spcBef>
              <a:spcAft>
                <a:spcPts val="0"/>
              </a:spcAft>
              <a:buClr>
                <a:schemeClr val="dk1"/>
              </a:buClr>
              <a:buSzPts val="1100"/>
              <a:buFont typeface="Arial"/>
              <a:buNone/>
            </a:pPr>
            <a:endParaRPr sz="1000">
              <a:solidFill>
                <a:schemeClr val="dk1"/>
              </a:solidFill>
              <a:latin typeface="Lato"/>
              <a:ea typeface="Lato"/>
              <a:cs typeface="Lato"/>
              <a:sym typeface="Lato"/>
            </a:endParaRPr>
          </a:p>
          <a:p>
            <a:pPr marL="263104" lvl="0" indent="-162297" algn="l" rtl="0">
              <a:lnSpc>
                <a:spcPct val="150000"/>
              </a:lnSpc>
              <a:spcBef>
                <a:spcPts val="300"/>
              </a:spcBef>
              <a:spcAft>
                <a:spcPts val="0"/>
              </a:spcAft>
              <a:buClr>
                <a:schemeClr val="dk1"/>
              </a:buClr>
              <a:buSzPts val="1000"/>
              <a:buFont typeface="Lato"/>
              <a:buChar char="●"/>
            </a:pPr>
            <a:r>
              <a:rPr lang="en" sz="1000">
                <a:solidFill>
                  <a:schemeClr val="dk1"/>
                </a:solidFill>
                <a:latin typeface="Lato"/>
                <a:ea typeface="Lato"/>
                <a:cs typeface="Lato"/>
                <a:sym typeface="Lato"/>
              </a:rPr>
              <a:t>YugabyteDB supports two flavors of distributed SQL.</a:t>
            </a:r>
            <a:endParaRPr sz="1000">
              <a:solidFill>
                <a:schemeClr val="dk1"/>
              </a:solidFill>
              <a:latin typeface="Lato"/>
              <a:ea typeface="Lato"/>
              <a:cs typeface="Lato"/>
              <a:sym typeface="Lato"/>
            </a:endParaRPr>
          </a:p>
          <a:p>
            <a:pPr marL="516679" lvl="1" indent="-187299" algn="l" rtl="0">
              <a:lnSpc>
                <a:spcPct val="150000"/>
              </a:lnSpc>
              <a:spcBef>
                <a:spcPts val="0"/>
              </a:spcBef>
              <a:spcAft>
                <a:spcPts val="0"/>
              </a:spcAft>
              <a:buClr>
                <a:schemeClr val="dk1"/>
              </a:buClr>
              <a:buSzPts val="1000"/>
              <a:buFont typeface="Montserrat"/>
              <a:buChar char="○"/>
            </a:pPr>
            <a:r>
              <a:rPr lang="en" sz="1000" b="1">
                <a:solidFill>
                  <a:schemeClr val="dk1"/>
                </a:solidFill>
                <a:latin typeface="Lato"/>
                <a:ea typeface="Lato"/>
                <a:cs typeface="Lato"/>
                <a:sym typeface="Lato"/>
              </a:rPr>
              <a:t>YSQL</a:t>
            </a:r>
            <a:r>
              <a:rPr lang="en" sz="1000">
                <a:solidFill>
                  <a:schemeClr val="dk1"/>
                </a:solidFill>
                <a:latin typeface="Lato"/>
                <a:ea typeface="Lato"/>
                <a:cs typeface="Lato"/>
                <a:sym typeface="Lato"/>
              </a:rPr>
              <a:t> is a fully relational SQL API that is wire compatible with the SQL language in PostgreSQL</a:t>
            </a:r>
            <a:endParaRPr sz="1000">
              <a:solidFill>
                <a:schemeClr val="dk1"/>
              </a:solidFill>
              <a:latin typeface="Lato"/>
              <a:ea typeface="Lato"/>
              <a:cs typeface="Lato"/>
              <a:sym typeface="Lato"/>
            </a:endParaRPr>
          </a:p>
          <a:p>
            <a:pPr marL="516679" lvl="1" indent="-187299" algn="l" rtl="0">
              <a:lnSpc>
                <a:spcPct val="150000"/>
              </a:lnSpc>
              <a:spcBef>
                <a:spcPts val="0"/>
              </a:spcBef>
              <a:spcAft>
                <a:spcPts val="0"/>
              </a:spcAft>
              <a:buClr>
                <a:schemeClr val="dk1"/>
              </a:buClr>
              <a:buSzPts val="1000"/>
              <a:buFont typeface="Montserrat"/>
              <a:buChar char="○"/>
            </a:pPr>
            <a:r>
              <a:rPr lang="en" sz="1000" b="1">
                <a:solidFill>
                  <a:schemeClr val="dk1"/>
                </a:solidFill>
                <a:latin typeface="Lato"/>
                <a:ea typeface="Lato"/>
                <a:cs typeface="Lato"/>
                <a:sym typeface="Lato"/>
              </a:rPr>
              <a:t>YCQL</a:t>
            </a:r>
            <a:r>
              <a:rPr lang="en" sz="1000">
                <a:solidFill>
                  <a:schemeClr val="dk1"/>
                </a:solidFill>
                <a:latin typeface="Lato"/>
                <a:ea typeface="Lato"/>
                <a:cs typeface="Lato"/>
                <a:sym typeface="Lato"/>
              </a:rPr>
              <a:t> has its roots in the Cassandra Query Language.</a:t>
            </a:r>
            <a:endParaRPr sz="1000">
              <a:latin typeface="Lato"/>
              <a:ea typeface="Lato"/>
              <a:cs typeface="Lato"/>
              <a:sym typeface="Lato"/>
            </a:endParaRPr>
          </a:p>
        </p:txBody>
      </p:sp>
      <p:sp>
        <p:nvSpPr>
          <p:cNvPr id="285" name="Google Shape;285;ga84d31cf7f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b763979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9b763979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Yugabyte DB is our core technology, it is open source under the apache license. Our Yugabyte Platform lets you build your own DBaaS so to speak. It enabled you to deploy, monitor, and manage Yugabyte on any cloud or on premise. Finally, we can manage Yugabyte for you with Yugabyte cloud, our DBaaS.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b7a04b8bd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b7a04b8bd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Yugabyte Platform allows you to deploy and manage YugabyteDB across multiple datacenters.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22d4057cf_0_22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422d4057cf_0_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9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956bdd5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956bdd5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40e567f0e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40e567f0e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b7a04b8b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b7a04b8b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existing customer base generally use us for some of these reasons and then expand from there. First is low latency, sometimes you need single-digit millisecond performance with little or no variance. IoT and a lot of financial data falls into this category but so does some publishing, retail and telecommunications.</a:t>
            </a:r>
            <a:endParaRPr/>
          </a:p>
          <a:p>
            <a:pPr marL="0" lvl="0" indent="0" algn="l" rtl="0">
              <a:spcBef>
                <a:spcPts val="0"/>
              </a:spcBef>
              <a:spcAft>
                <a:spcPts val="0"/>
              </a:spcAft>
              <a:buNone/>
            </a:pPr>
            <a:endParaRPr/>
          </a:p>
          <a:p>
            <a:pPr marL="0" lvl="0" indent="0" algn="l" rtl="0">
              <a:spcBef>
                <a:spcPts val="0"/>
              </a:spcBef>
              <a:spcAft>
                <a:spcPts val="0"/>
              </a:spcAft>
              <a:buNone/>
            </a:pPr>
            <a:r>
              <a:rPr lang="en"/>
              <a:t>Performance at scale is really important to a lot of industries particularly online retailers. It means not just performing “normally” but on Black friday. Yet at the same time reliability, consistency and often spanning datacenters are also important.</a:t>
            </a:r>
            <a:endParaRPr/>
          </a:p>
          <a:p>
            <a:pPr marL="0" lvl="0" indent="0" algn="l" rtl="0">
              <a:spcBef>
                <a:spcPts val="0"/>
              </a:spcBef>
              <a:spcAft>
                <a:spcPts val="0"/>
              </a:spcAft>
              <a:buNone/>
            </a:pPr>
            <a:endParaRPr/>
          </a:p>
          <a:p>
            <a:pPr marL="0" lvl="0" indent="0" algn="l" rtl="0">
              <a:spcBef>
                <a:spcPts val="0"/>
              </a:spcBef>
              <a:spcAft>
                <a:spcPts val="0"/>
              </a:spcAft>
              <a:buNone/>
            </a:pPr>
            <a:r>
              <a:rPr lang="en"/>
              <a:t>Geodistribution was already important for performance but it has become even more important with data sovereignty rules like GDPR. Whether you’re a financial company, retailer or logistics company. Frequently data need not only be global but consistent at scale.</a:t>
            </a:r>
            <a:endParaRPr/>
          </a:p>
          <a:p>
            <a:pPr marL="0" lvl="0" indent="0" algn="l" rtl="0">
              <a:spcBef>
                <a:spcPts val="0"/>
              </a:spcBef>
              <a:spcAft>
                <a:spcPts val="0"/>
              </a:spcAft>
              <a:buNone/>
            </a:pPr>
            <a:endParaRPr/>
          </a:p>
          <a:p>
            <a:pPr marL="0" lvl="0" indent="0" algn="l" rtl="0">
              <a:spcBef>
                <a:spcPts val="0"/>
              </a:spcBef>
              <a:spcAft>
                <a:spcPts val="0"/>
              </a:spcAft>
              <a:buNone/>
            </a:pPr>
            <a:r>
              <a:rPr lang="en"/>
              <a:t>Anyone global has to be multicloud. There is no Google in China. There are parts of the globe with data sovereignty rules that amazon doesn’t reach. There are places where Azure’s coverage is thin. Moreover there are datasets that can’t go to the public cloud. And if you want to negotiate price with a cloud vendor -- you better have leaving as an option.</a:t>
            </a:r>
            <a:endParaRPr/>
          </a:p>
          <a:p>
            <a:pPr marL="0" lvl="0" indent="0" algn="l" rtl="0">
              <a:spcBef>
                <a:spcPts val="0"/>
              </a:spcBef>
              <a:spcAft>
                <a:spcPts val="0"/>
              </a:spcAft>
              <a:buNone/>
            </a:pPr>
            <a:endParaRPr/>
          </a:p>
          <a:p>
            <a:pPr marL="0" lvl="0" indent="0" algn="l" rtl="0">
              <a:spcBef>
                <a:spcPts val="0"/>
              </a:spcBef>
              <a:spcAft>
                <a:spcPts val="0"/>
              </a:spcAft>
              <a:buNone/>
            </a:pPr>
            <a:r>
              <a:rPr lang="en"/>
              <a:t>Things fall apart, the center will not hold. Any modern infrastructure has to be able to handle multiple failures from network to servers to availability zones and entire  datacenters or geographic zones.</a:t>
            </a:r>
            <a:endParaRPr/>
          </a:p>
          <a:p>
            <a:pPr marL="0" lvl="0" indent="0" algn="l" rtl="0">
              <a:spcBef>
                <a:spcPts val="0"/>
              </a:spcBef>
              <a:spcAft>
                <a:spcPts val="0"/>
              </a:spcAft>
              <a:buNone/>
            </a:pPr>
            <a:endParaRPr/>
          </a:p>
          <a:p>
            <a:pPr marL="0" lvl="0" indent="0" algn="l" rtl="0">
              <a:spcBef>
                <a:spcPts val="0"/>
              </a:spcBef>
              <a:spcAft>
                <a:spcPts val="0"/>
              </a:spcAft>
              <a:buNone/>
            </a:pPr>
            <a:r>
              <a:rPr lang="en"/>
              <a:t>As we move to a cloud world, and a globally competitive world, Total cost of ownership which is frequently becoming measured at an operation level -- has to be low.</a:t>
            </a:r>
            <a:endParaRPr/>
          </a:p>
          <a:p>
            <a:pPr marL="0" lvl="0" indent="0" algn="l" rtl="0">
              <a:spcBef>
                <a:spcPts val="0"/>
              </a:spcBef>
              <a:spcAft>
                <a:spcPts val="0"/>
              </a:spcAft>
              <a:buNone/>
            </a:pPr>
            <a:endParaRPr/>
          </a:p>
          <a:p>
            <a:pPr marL="0" lvl="0" indent="0" algn="l" rtl="0">
              <a:spcBef>
                <a:spcPts val="0"/>
              </a:spcBef>
              <a:spcAft>
                <a:spcPts val="0"/>
              </a:spcAft>
              <a:buNone/>
            </a:pPr>
            <a:r>
              <a:rPr lang="en"/>
              <a:t>Here are a few examples from our customers and our community.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823a04ac84_1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823a04ac84_1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SPECIFICALLY FOR RYDER MEETING</a:t>
            </a:r>
            <a:br>
              <a:rPr lang="en"/>
            </a:br>
            <a:br>
              <a:rPr lang="en"/>
            </a:br>
            <a:r>
              <a:rPr lang="en"/>
              <a:t>Turvo handles fleet management for carriers, tracking for brokers and shipment tracking for shippers. They handle real-time data from trucks including geospatial and events. It is a lot of time series data. Key to their choice of Yugabyte was the importance of data fidelity, they need to know what entered what facility when and where. Moreover, they liked having the overall data structure behind Cassandra but have found Yugabyte to be the only database they haven’t had to mess with. They partner with companies like Ryder and DHL so they have a lot of volume for a company their size and keeping the cost per operation low is just as important as scale or latency.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23a04ac84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23a04ac8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ISPs like Comcast and Sky have gotten into the smart home business. Plume manages the wifi devices as well as all of the smart devices that connect to them. This generates a lot of events and Yugabyte has to keep up and cannot cause a wait. Many of those devices can’t queue and even if they could it would be noticed (i.e. when you change the temperature on your smart thermostat you expect an immediate response). This creates a large amount of data, billions of operations per day and a 35 terabyte dataset -- that is more than doubling in a year. Plume deploys Yugabyte in their AWS virtual private cloud but also their partners deploy the whole stack including Yugabyte in their VPCs. This is clearly a global enterprise and crosses national boundaries and there are a lot of rules about what data lives where. And plume is clearly a 24x7x365 operation.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23a04ac84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23a04ac84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Narvar is behind personalization for a lot of major retailers including Nike and Walmart. They’ve achieved low latency for both reads and writes at massive scale. They have to stay up on Cyber Monday and black friday. Part of their move to Yugabyte was to reduce complexity but also to achieve a lower cost per operation.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23a04ac8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23a04ac8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Xignite handles stock ticker and financial market data. They are the backend for some of the major financial companies and have to handle both a lot of data and at low latency. They replaced redis and AWS RDS with Yugabyte to get both caching and a datastore.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23a04ac8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23a04ac8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SKIPPED TEMPORARILY FOR RYDER</a:t>
            </a:r>
            <a:endParaRPr/>
          </a:p>
          <a:p>
            <a:pPr marL="0" lvl="0" indent="0" algn="l" rtl="0">
              <a:spcBef>
                <a:spcPts val="0"/>
              </a:spcBef>
              <a:spcAft>
                <a:spcPts val="0"/>
              </a:spcAft>
              <a:buNone/>
            </a:pPr>
            <a:endParaRPr/>
          </a:p>
          <a:p>
            <a:pPr marL="0" lvl="0" indent="0" algn="l" rtl="0">
              <a:spcBef>
                <a:spcPts val="0"/>
              </a:spcBef>
              <a:spcAft>
                <a:spcPts val="0"/>
              </a:spcAft>
              <a:buNone/>
            </a:pPr>
            <a:r>
              <a:rPr lang="en"/>
              <a:t>Voiceland both has to provide customers the lowest cost for a call, and  integrate into their open source stack. For them Yugabyte’s multi-cloud, massive scale and low latency were critical but so was lowering their TCO and that yugabyte is apache Licensed and integrated into Hasura their GraphQL solution.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2e530b54a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8" name="Google Shape;528;g92e530b54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8ac4f29743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8ac4f29743_0_3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company Yugabyte is young, but our founders go back decades in database development starting at Oracle. They were also key people on the teams at Facebook that created Cassandra and HBase and were responsible to running them “as a Service” at a scale few companies have seen. Our backers are early investors in Informatica, TimesTen, Docusign, Asana and DoubleClick. These are investors that understand the database market, cloud computing and service business.</a:t>
            </a:r>
            <a:endParaRPr/>
          </a:p>
        </p:txBody>
      </p:sp>
      <p:sp>
        <p:nvSpPr>
          <p:cNvPr id="554" name="Google Shape;554;g8ac4f29743_0_3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477c126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477c126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latin typeface="Nunito"/>
                <a:ea typeface="Nunito"/>
                <a:cs typeface="Nunito"/>
                <a:sym typeface="Nunito"/>
              </a:rPr>
              <a:t>Key Messages and takeways</a:t>
            </a:r>
            <a:endParaRPr>
              <a:latin typeface="Nunito"/>
              <a:ea typeface="Nunito"/>
              <a:cs typeface="Nunito"/>
              <a:sym typeface="Nunito"/>
            </a:endParaRPr>
          </a:p>
          <a:p>
            <a:pPr marL="457200" lvl="0" indent="-298450" algn="l" rtl="0">
              <a:spcBef>
                <a:spcPts val="0"/>
              </a:spcBef>
              <a:spcAft>
                <a:spcPts val="0"/>
              </a:spcAft>
              <a:buSzPts val="1100"/>
              <a:buFont typeface="Nunito"/>
              <a:buChar char="●"/>
            </a:pPr>
            <a:r>
              <a:rPr lang="en">
                <a:latin typeface="Nunito"/>
                <a:ea typeface="Nunito"/>
                <a:cs typeface="Nunito"/>
                <a:sym typeface="Nunito"/>
              </a:rPr>
              <a:t>Without going too deep,  establish we are a open source database, introduce the notion of “distributed SQL”</a:t>
            </a:r>
            <a:endParaRPr>
              <a:latin typeface="Nunito"/>
              <a:ea typeface="Nunito"/>
              <a:cs typeface="Nunito"/>
              <a:sym typeface="Nunito"/>
            </a:endParaRPr>
          </a:p>
          <a:p>
            <a:pPr marL="457200" lvl="0" indent="-298450" algn="l" rtl="0">
              <a:spcBef>
                <a:spcPts val="0"/>
              </a:spcBef>
              <a:spcAft>
                <a:spcPts val="0"/>
              </a:spcAft>
              <a:buSzPts val="1100"/>
              <a:buFont typeface="Nunito"/>
              <a:buChar char="●"/>
            </a:pPr>
            <a:r>
              <a:rPr lang="en">
                <a:latin typeface="Nunito"/>
                <a:ea typeface="Nunito"/>
                <a:cs typeface="Nunito"/>
                <a:sym typeface="Nunito"/>
              </a:rPr>
              <a:t>Most important, establish credibility - we are used by large companies</a:t>
            </a:r>
            <a:endParaRPr>
              <a:latin typeface="Nunito"/>
              <a:ea typeface="Nunito"/>
              <a:cs typeface="Nunito"/>
              <a:sym typeface="Nunito"/>
            </a:endParaRPr>
          </a:p>
          <a:p>
            <a:pPr marL="457200" lvl="0" indent="0" algn="l" rtl="0">
              <a:spcBef>
                <a:spcPts val="0"/>
              </a:spcBef>
              <a:spcAft>
                <a:spcPts val="0"/>
              </a:spcAft>
              <a:buNone/>
            </a:pPr>
            <a:endParaRPr b="1" u="sng">
              <a:latin typeface="Nunito"/>
              <a:ea typeface="Nunito"/>
              <a:cs typeface="Nunito"/>
              <a:sym typeface="Nunito"/>
            </a:endParaRPr>
          </a:p>
          <a:p>
            <a:pPr marL="0" lvl="0" indent="0" algn="l" rtl="0">
              <a:spcBef>
                <a:spcPts val="0"/>
              </a:spcBef>
              <a:spcAft>
                <a:spcPts val="0"/>
              </a:spcAft>
              <a:buNone/>
            </a:pPr>
            <a:r>
              <a:rPr lang="en" b="1" u="sng">
                <a:solidFill>
                  <a:schemeClr val="dk1"/>
                </a:solidFill>
                <a:latin typeface="Nunito"/>
                <a:ea typeface="Nunito"/>
                <a:cs typeface="Nunito"/>
                <a:sym typeface="Nunito"/>
              </a:rPr>
              <a:t>Talk track</a:t>
            </a:r>
            <a:endParaRPr b="1" u="sng">
              <a:solidFill>
                <a:schemeClr val="dk1"/>
              </a:solidFill>
              <a:latin typeface="Nunito"/>
              <a:ea typeface="Nunito"/>
              <a:cs typeface="Nunito"/>
              <a:sym typeface="Nunito"/>
            </a:endParaRPr>
          </a:p>
          <a:p>
            <a:pPr marL="457200" lvl="0" indent="0" algn="l" rtl="0">
              <a:spcBef>
                <a:spcPts val="0"/>
              </a:spcBef>
              <a:spcAft>
                <a:spcPts val="0"/>
              </a:spcAft>
              <a:buNone/>
            </a:pPr>
            <a:endParaRPr>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Yugabyte is a company founded on the belief that the next decade will see a major change in the systems of record that enterprises use to run their business and offer digital services</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focus on “Distributed SQL” - which we will describe later in the discussion - but think of it as the next generation of SQL databases designed to support Enterprises as they move into a Cloud Native, Digital-led world</a:t>
            </a:r>
            <a:endParaRPr>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YugabyteDB is used by both smaller companies and by the Fortune 500 alike  - by retailers, advertisers, financial services companies, telecom and others.</a:t>
            </a:r>
            <a:endParaRPr>
              <a:solidFill>
                <a:schemeClr val="dk1"/>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477c1267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9477c1267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I’d like to learn more about your current challenges. What kinds of data challenges are you facing?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Based on some of the things you’ve told me, if you think this might be a good fit or something that interests you I’d like to schedule a deep dive with some of our engineers and go in more depth about your data challenges and how the technology works.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Regardless of that, please kick the tires. See how Yugabyte works! We think to know it is to love it.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8b7a04b8b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8b7a04b8b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again for your time. We’ve got an active community on github and on slack. While I’m available to you and happy to answer any questions in followup -- you’ll also find our community is very active and happy to talk as well both other users and our developers.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22d4057cf_0_23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422d4057cf_0_2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22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22d4057cf_0_23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422d4057cf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21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22d4057cf_0_23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422d4057cf_0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347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16b4cac8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16b4cac8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58f1e6d3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58f1e6d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58f1e6d3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58f1e6d3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Lato"/>
              <a:buNone/>
              <a:defRPr sz="5200">
                <a:latin typeface="Lato"/>
                <a:ea typeface="Lato"/>
                <a:cs typeface="Lato"/>
                <a:sym typeface="La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yb-new-logo-2">
  <p:cSld name="Title Slide with Text_1">
    <p:bg>
      <p:bgPr>
        <a:solidFill>
          <a:schemeClr val="lt1"/>
        </a:solidFill>
        <a:effectLst/>
      </p:bgPr>
    </p:bg>
    <p:spTree>
      <p:nvGrpSpPr>
        <p:cNvPr id="1" name="Shape 57"/>
        <p:cNvGrpSpPr/>
        <p:nvPr/>
      </p:nvGrpSpPr>
      <p:grpSpPr>
        <a:xfrm>
          <a:off x="0" y="0"/>
          <a:ext cx="0" cy="0"/>
          <a:chOff x="0" y="0"/>
          <a:chExt cx="0" cy="0"/>
        </a:xfrm>
      </p:grpSpPr>
      <p:sp>
        <p:nvSpPr>
          <p:cNvPr id="58" name="Google Shape;58;p14"/>
          <p:cNvSpPr/>
          <p:nvPr/>
        </p:nvSpPr>
        <p:spPr>
          <a:xfrm>
            <a:off x="875" y="4686200"/>
            <a:ext cx="9144000" cy="457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pic>
        <p:nvPicPr>
          <p:cNvPr id="59" name="Google Shape;59;p14" descr="https://lh3.googleusercontent.com/7NVZg4xLsejn2HbJOwBHC8XXO3oiAP4d2XyySr8gTZJzNGKp8HsBBzHods9bwjfnu6o_bdCUlWXv9i3MqqznqfkVkYg0WScN-2dvNIlIXxVl6euW_EA_CSX-l47bzvRkenpUdu_ypmU"/>
          <p:cNvPicPr preferRelativeResize="0"/>
          <p:nvPr/>
        </p:nvPicPr>
        <p:blipFill rotWithShape="1">
          <a:blip r:embed="rId2">
            <a:alphaModFix/>
          </a:blip>
          <a:srcRect/>
          <a:stretch/>
        </p:blipFill>
        <p:spPr>
          <a:xfrm>
            <a:off x="167638" y="4877503"/>
            <a:ext cx="1252152" cy="20825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253091" y="205980"/>
            <a:ext cx="8633100" cy="625800"/>
          </a:xfrm>
          <a:prstGeom prst="rect">
            <a:avLst/>
          </a:prstGeom>
          <a:noFill/>
          <a:ln>
            <a:noFill/>
          </a:ln>
        </p:spPr>
        <p:txBody>
          <a:bodyPr spcFirstLastPara="1" wrap="square" lIns="91425" tIns="45700" rIns="91425" bIns="45700" anchor="t" anchorCtr="0">
            <a:noAutofit/>
          </a:bodyPr>
          <a:lstStyle>
            <a:lvl1pPr lvl="0" algn="l" rtl="0">
              <a:lnSpc>
                <a:spcPct val="85000"/>
              </a:lnSpc>
              <a:spcBef>
                <a:spcPts val="0"/>
              </a:spcBef>
              <a:spcAft>
                <a:spcPts val="0"/>
              </a:spcAft>
              <a:buClr>
                <a:schemeClr val="dk2"/>
              </a:buClr>
              <a:buSzPts val="3000"/>
              <a:buFont typeface="Montserrat"/>
              <a:buNone/>
              <a:defRPr>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253091" y="205977"/>
            <a:ext cx="8633100" cy="633000"/>
          </a:xfrm>
          <a:prstGeom prst="rect">
            <a:avLst/>
          </a:prstGeom>
          <a:noFill/>
          <a:ln>
            <a:noFill/>
          </a:ln>
        </p:spPr>
        <p:txBody>
          <a:bodyPr spcFirstLastPara="1" wrap="square" lIns="68575" tIns="34275" rIns="68575" bIns="34275" anchor="t" anchorCtr="0">
            <a:noAutofit/>
          </a:bodyPr>
          <a:lstStyle>
            <a:lvl1pPr marR="0" lvl="0" algn="l" rtl="0">
              <a:lnSpc>
                <a:spcPct val="85000"/>
              </a:lnSpc>
              <a:spcBef>
                <a:spcPts val="0"/>
              </a:spcBef>
              <a:spcAft>
                <a:spcPts val="0"/>
              </a:spcAft>
              <a:buClr>
                <a:schemeClr val="accent2"/>
              </a:buClr>
              <a:buSzPts val="3000"/>
              <a:buFont typeface="Rubik"/>
              <a:buNone/>
              <a:defRPr sz="3000" i="0" u="none" strike="noStrike" cap="none">
                <a:solidFill>
                  <a:schemeClr val="accent2"/>
                </a:solidFill>
                <a:latin typeface="Rubik"/>
                <a:ea typeface="Rubik"/>
                <a:cs typeface="Rubik"/>
                <a:sym typeface="Rubik"/>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64" name="Google Shape;64;p16"/>
          <p:cNvSpPr txBox="1">
            <a:spLocks noGrp="1"/>
          </p:cNvSpPr>
          <p:nvPr>
            <p:ph type="body" idx="1"/>
          </p:nvPr>
        </p:nvSpPr>
        <p:spPr>
          <a:xfrm>
            <a:off x="253089" y="882784"/>
            <a:ext cx="8633100" cy="37119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600"/>
              </a:spcBef>
              <a:spcAft>
                <a:spcPts val="0"/>
              </a:spcAft>
              <a:buClr>
                <a:schemeClr val="accent1"/>
              </a:buClr>
              <a:buSzPts val="2400"/>
              <a:buFont typeface="Courier New"/>
              <a:buChar char="o"/>
              <a:defRPr sz="2400" b="0" i="0" u="none" strike="noStrike" cap="none">
                <a:solidFill>
                  <a:srgbClr val="757070"/>
                </a:solidFill>
                <a:latin typeface="Open Sans"/>
                <a:ea typeface="Open Sans"/>
                <a:cs typeface="Open Sans"/>
                <a:sym typeface="Open Sans"/>
              </a:defRPr>
            </a:lvl1pPr>
            <a:lvl2pPr marL="914400" marR="0" lvl="1" indent="-361950" algn="l" rtl="0">
              <a:lnSpc>
                <a:spcPct val="100000"/>
              </a:lnSpc>
              <a:spcBef>
                <a:spcPts val="300"/>
              </a:spcBef>
              <a:spcAft>
                <a:spcPts val="0"/>
              </a:spcAft>
              <a:buClr>
                <a:schemeClr val="accent1"/>
              </a:buClr>
              <a:buSzPts val="2100"/>
              <a:buFont typeface="Merriweather Sans"/>
              <a:buChar char="–"/>
              <a:defRPr sz="2100" b="0" i="0" u="none" strike="noStrike" cap="none">
                <a:solidFill>
                  <a:srgbClr val="757070"/>
                </a:solidFill>
                <a:latin typeface="Open Sans"/>
                <a:ea typeface="Open Sans"/>
                <a:cs typeface="Open Sans"/>
                <a:sym typeface="Open Sans"/>
              </a:defRPr>
            </a:lvl2pPr>
            <a:lvl3pPr marL="1371600" marR="0" lvl="2" indent="-342900" algn="l" rtl="0">
              <a:lnSpc>
                <a:spcPct val="100000"/>
              </a:lnSpc>
              <a:spcBef>
                <a:spcPts val="300"/>
              </a:spcBef>
              <a:spcAft>
                <a:spcPts val="0"/>
              </a:spcAft>
              <a:buClr>
                <a:schemeClr val="accent1"/>
              </a:buClr>
              <a:buSzPts val="1800"/>
              <a:buFont typeface="Arial"/>
              <a:buChar char="•"/>
              <a:defRPr sz="1800" b="0" i="0" u="none" strike="noStrike" cap="none">
                <a:solidFill>
                  <a:srgbClr val="757070"/>
                </a:solidFill>
                <a:latin typeface="Open Sans"/>
                <a:ea typeface="Open Sans"/>
                <a:cs typeface="Open Sans"/>
                <a:sym typeface="Open Sans"/>
              </a:defRPr>
            </a:lvl3pPr>
            <a:lvl4pPr marL="1828800" marR="0" lvl="3" indent="-323850" algn="l" rtl="0">
              <a:lnSpc>
                <a:spcPct val="100000"/>
              </a:lnSpc>
              <a:spcBef>
                <a:spcPts val="300"/>
              </a:spcBef>
              <a:spcAft>
                <a:spcPts val="0"/>
              </a:spcAft>
              <a:buClr>
                <a:schemeClr val="accent1"/>
              </a:buClr>
              <a:buSzPts val="1500"/>
              <a:buFont typeface="Helvetica Neue"/>
              <a:buChar char="–"/>
              <a:defRPr sz="1500" b="0" i="0" u="none" strike="noStrike" cap="none">
                <a:solidFill>
                  <a:srgbClr val="757070"/>
                </a:solidFill>
                <a:latin typeface="Open Sans"/>
                <a:ea typeface="Open Sans"/>
                <a:cs typeface="Open Sans"/>
                <a:sym typeface="Open Sans"/>
              </a:defRPr>
            </a:lvl4pPr>
            <a:lvl5pPr marL="2286000" marR="0" lvl="4" indent="-317500" algn="l" rtl="0">
              <a:lnSpc>
                <a:spcPct val="90000"/>
              </a:lnSpc>
              <a:spcBef>
                <a:spcPts val="300"/>
              </a:spcBef>
              <a:spcAft>
                <a:spcPts val="0"/>
              </a:spcAft>
              <a:buClr>
                <a:schemeClr val="accent2"/>
              </a:buClr>
              <a:buSzPts val="1400"/>
              <a:buFont typeface="Arial"/>
              <a:buChar char="•"/>
              <a:defRPr sz="14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6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solidFill>
          <a:schemeClr val="accent2"/>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9" name="Google Shape;69;p1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0" name="Google Shape;70;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Lato"/>
              <a:buNone/>
              <a:defRPr sz="3600">
                <a:latin typeface="Lato"/>
                <a:ea typeface="Lato"/>
                <a:cs typeface="Lato"/>
                <a:sym typeface="Lato"/>
              </a:defRPr>
            </a:lvl1pPr>
            <a:lvl2pPr lvl="1" algn="ctr">
              <a:spcBef>
                <a:spcPts val="0"/>
              </a:spcBef>
              <a:spcAft>
                <a:spcPts val="0"/>
              </a:spcAft>
              <a:buSzPts val="3600"/>
              <a:buFont typeface="Lato"/>
              <a:buNone/>
              <a:defRPr sz="3600">
                <a:latin typeface="Lato"/>
                <a:ea typeface="Lato"/>
                <a:cs typeface="Lato"/>
                <a:sym typeface="Lato"/>
              </a:defRPr>
            </a:lvl2pPr>
            <a:lvl3pPr lvl="2" algn="ctr">
              <a:spcBef>
                <a:spcPts val="0"/>
              </a:spcBef>
              <a:spcAft>
                <a:spcPts val="0"/>
              </a:spcAft>
              <a:buSzPts val="3600"/>
              <a:buFont typeface="Lato"/>
              <a:buNone/>
              <a:defRPr sz="3600">
                <a:latin typeface="Lato"/>
                <a:ea typeface="Lato"/>
                <a:cs typeface="Lato"/>
                <a:sym typeface="Lato"/>
              </a:defRPr>
            </a:lvl3pPr>
            <a:lvl4pPr lvl="3" algn="ctr">
              <a:spcBef>
                <a:spcPts val="0"/>
              </a:spcBef>
              <a:spcAft>
                <a:spcPts val="0"/>
              </a:spcAft>
              <a:buSzPts val="3600"/>
              <a:buFont typeface="Lato"/>
              <a:buNone/>
              <a:defRPr sz="3600">
                <a:latin typeface="Lato"/>
                <a:ea typeface="Lato"/>
                <a:cs typeface="Lato"/>
                <a:sym typeface="Lato"/>
              </a:defRPr>
            </a:lvl4pPr>
            <a:lvl5pPr lvl="4" algn="ctr">
              <a:spcBef>
                <a:spcPts val="0"/>
              </a:spcBef>
              <a:spcAft>
                <a:spcPts val="0"/>
              </a:spcAft>
              <a:buSzPts val="3600"/>
              <a:buFont typeface="Lato"/>
              <a:buNone/>
              <a:defRPr sz="3600">
                <a:latin typeface="Lato"/>
                <a:ea typeface="Lato"/>
                <a:cs typeface="Lato"/>
                <a:sym typeface="Lato"/>
              </a:defRPr>
            </a:lvl5pPr>
            <a:lvl6pPr lvl="5" algn="ctr">
              <a:spcBef>
                <a:spcPts val="0"/>
              </a:spcBef>
              <a:spcAft>
                <a:spcPts val="0"/>
              </a:spcAft>
              <a:buSzPts val="3600"/>
              <a:buFont typeface="Lato"/>
              <a:buNone/>
              <a:defRPr sz="3600">
                <a:latin typeface="Lato"/>
                <a:ea typeface="Lato"/>
                <a:cs typeface="Lato"/>
                <a:sym typeface="Lato"/>
              </a:defRPr>
            </a:lvl6pPr>
            <a:lvl7pPr lvl="6" algn="ctr">
              <a:spcBef>
                <a:spcPts val="0"/>
              </a:spcBef>
              <a:spcAft>
                <a:spcPts val="0"/>
              </a:spcAft>
              <a:buSzPts val="3600"/>
              <a:buFont typeface="Lato"/>
              <a:buNone/>
              <a:defRPr sz="3600">
                <a:latin typeface="Lato"/>
                <a:ea typeface="Lato"/>
                <a:cs typeface="Lato"/>
                <a:sym typeface="Lato"/>
              </a:defRPr>
            </a:lvl7pPr>
            <a:lvl8pPr lvl="7" algn="ctr">
              <a:spcBef>
                <a:spcPts val="0"/>
              </a:spcBef>
              <a:spcAft>
                <a:spcPts val="0"/>
              </a:spcAft>
              <a:buSzPts val="3600"/>
              <a:buFont typeface="Lato"/>
              <a:buNone/>
              <a:defRPr sz="3600">
                <a:latin typeface="Lato"/>
                <a:ea typeface="Lato"/>
                <a:cs typeface="Lato"/>
                <a:sym typeface="Lato"/>
              </a:defRPr>
            </a:lvl8pPr>
            <a:lvl9pPr lvl="8" algn="ctr">
              <a:spcBef>
                <a:spcPts val="0"/>
              </a:spcBef>
              <a:spcAft>
                <a:spcPts val="0"/>
              </a:spcAft>
              <a:buSzPts val="3600"/>
              <a:buFont typeface="Lato"/>
              <a:buNone/>
              <a:defRPr sz="3600">
                <a:latin typeface="Lato"/>
                <a:ea typeface="Lato"/>
                <a:cs typeface="Lato"/>
                <a:sym typeface="Lato"/>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ato"/>
              <a:buNone/>
              <a:defRPr sz="2000">
                <a:latin typeface="Lato"/>
                <a:ea typeface="Lato"/>
                <a:cs typeface="Lato"/>
                <a:sym typeface="La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6" name="Google Shape;76;p21"/>
          <p:cNvCxnSpPr/>
          <p:nvPr/>
        </p:nvCxnSpPr>
        <p:spPr>
          <a:xfrm>
            <a:off x="366450" y="716450"/>
            <a:ext cx="8411100" cy="8700"/>
          </a:xfrm>
          <a:prstGeom prst="straightConnector1">
            <a:avLst/>
          </a:prstGeom>
          <a:noFill/>
          <a:ln w="9525" cap="flat" cmpd="sng">
            <a:solidFill>
              <a:srgbClr val="FF6E42"/>
            </a:solidFill>
            <a:prstDash val="solid"/>
            <a:round/>
            <a:headEnd type="none" w="med" len="med"/>
            <a:tailEnd type="none" w="med" len="med"/>
          </a:ln>
        </p:spPr>
      </p:cxnSp>
      <p:sp>
        <p:nvSpPr>
          <p:cNvPr id="77" name="Google Shape;77;p21"/>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253091" y="205977"/>
            <a:ext cx="8633100" cy="633000"/>
          </a:xfrm>
          <a:prstGeom prst="rect">
            <a:avLst/>
          </a:prstGeom>
          <a:noFill/>
          <a:ln>
            <a:noFill/>
          </a:ln>
        </p:spPr>
        <p:txBody>
          <a:bodyPr spcFirstLastPara="1" wrap="square" lIns="91425" tIns="45700" rIns="91425" bIns="45700" anchor="t" anchorCtr="0">
            <a:noAutofit/>
          </a:bodyPr>
          <a:lstStyle>
            <a:lvl1pPr lvl="0" algn="l" rtl="0">
              <a:lnSpc>
                <a:spcPct val="85000"/>
              </a:lnSpc>
              <a:spcBef>
                <a:spcPts val="0"/>
              </a:spcBef>
              <a:spcAft>
                <a:spcPts val="0"/>
              </a:spcAft>
              <a:buClr>
                <a:schemeClr val="accent2"/>
              </a:buClr>
              <a:buSzPts val="3000"/>
              <a:buFont typeface="Montserrat"/>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22"/>
          <p:cNvSpPr txBox="1">
            <a:spLocks noGrp="1"/>
          </p:cNvSpPr>
          <p:nvPr>
            <p:ph type="body" idx="1"/>
          </p:nvPr>
        </p:nvSpPr>
        <p:spPr>
          <a:xfrm>
            <a:off x="253089" y="882785"/>
            <a:ext cx="8633100" cy="37119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600"/>
              </a:spcBef>
              <a:spcAft>
                <a:spcPts val="0"/>
              </a:spcAft>
              <a:buClr>
                <a:schemeClr val="accent1"/>
              </a:buClr>
              <a:buSzPts val="2400"/>
              <a:buFont typeface="Courier New"/>
              <a:buChar char="o"/>
              <a:defRPr sz="2400">
                <a:solidFill>
                  <a:srgbClr val="757070"/>
                </a:solidFill>
                <a:latin typeface="Open Sans"/>
                <a:ea typeface="Open Sans"/>
                <a:cs typeface="Open Sans"/>
                <a:sym typeface="Open Sans"/>
              </a:defRPr>
            </a:lvl1pPr>
            <a:lvl2pPr marL="914400" lvl="1" indent="-361950" algn="l" rtl="0">
              <a:lnSpc>
                <a:spcPct val="100000"/>
              </a:lnSpc>
              <a:spcBef>
                <a:spcPts val="300"/>
              </a:spcBef>
              <a:spcAft>
                <a:spcPts val="0"/>
              </a:spcAft>
              <a:buClr>
                <a:schemeClr val="accent1"/>
              </a:buClr>
              <a:buSzPts val="2100"/>
              <a:buChar char="○"/>
              <a:defRPr sz="2100">
                <a:solidFill>
                  <a:srgbClr val="757070"/>
                </a:solidFill>
                <a:latin typeface="Open Sans"/>
                <a:ea typeface="Open Sans"/>
                <a:cs typeface="Open Sans"/>
                <a:sym typeface="Open Sans"/>
              </a:defRPr>
            </a:lvl2pPr>
            <a:lvl3pPr marL="1371600" lvl="2" indent="-342900" algn="l" rtl="0">
              <a:lnSpc>
                <a:spcPct val="100000"/>
              </a:lnSpc>
              <a:spcBef>
                <a:spcPts val="300"/>
              </a:spcBef>
              <a:spcAft>
                <a:spcPts val="0"/>
              </a:spcAft>
              <a:buClr>
                <a:schemeClr val="accent1"/>
              </a:buClr>
              <a:buSzPts val="1800"/>
              <a:buChar char="■"/>
              <a:defRPr sz="1800">
                <a:solidFill>
                  <a:srgbClr val="757070"/>
                </a:solidFill>
                <a:latin typeface="Open Sans"/>
                <a:ea typeface="Open Sans"/>
                <a:cs typeface="Open Sans"/>
                <a:sym typeface="Open Sans"/>
              </a:defRPr>
            </a:lvl3pPr>
            <a:lvl4pPr marL="1828800" lvl="3" indent="-323850" algn="l" rtl="0">
              <a:lnSpc>
                <a:spcPct val="100000"/>
              </a:lnSpc>
              <a:spcBef>
                <a:spcPts val="300"/>
              </a:spcBef>
              <a:spcAft>
                <a:spcPts val="0"/>
              </a:spcAft>
              <a:buClr>
                <a:schemeClr val="accent1"/>
              </a:buClr>
              <a:buSzPts val="1500"/>
              <a:buFont typeface="Helvetica Neue"/>
              <a:buChar char="–"/>
              <a:defRPr>
                <a:solidFill>
                  <a:srgbClr val="757070"/>
                </a:solidFill>
                <a:latin typeface="Open Sans"/>
                <a:ea typeface="Open Sans"/>
                <a:cs typeface="Open Sans"/>
                <a:sym typeface="Open Sans"/>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23"/>
          <p:cNvSpPr txBox="1">
            <a:spLocks noGrp="1"/>
          </p:cNvSpPr>
          <p:nvPr>
            <p:ph type="subTitle" idx="1"/>
          </p:nvPr>
        </p:nvSpPr>
        <p:spPr>
          <a:xfrm>
            <a:off x="594350" y="1005925"/>
            <a:ext cx="79461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84" name="Google Shape;84;p23"/>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85" name="Google Shape;85;p23"/>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86" name="Google Shape;86;p23"/>
          <p:cNvSpPr txBox="1">
            <a:spLocks noGrp="1"/>
          </p:cNvSpPr>
          <p:nvPr>
            <p:ph type="body" idx="2"/>
          </p:nvPr>
        </p:nvSpPr>
        <p:spPr>
          <a:xfrm>
            <a:off x="594360" y="1609344"/>
            <a:ext cx="3886200" cy="28347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 Light">
  <p:cSld name="Content - Ligh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323513" y="168543"/>
            <a:ext cx="8499263" cy="6354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1pPr>
            <a:lvl2pPr marR="0" lvl="1"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2pPr>
            <a:lvl3pPr marR="0" lvl="2"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3pPr>
            <a:lvl4pPr marR="0" lvl="3"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4pPr>
            <a:lvl5pPr marR="0" lvl="4"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5pPr>
            <a:lvl6pPr marR="0" lvl="5"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6pPr>
            <a:lvl7pPr marR="0" lvl="6"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7pPr>
            <a:lvl8pPr marR="0" lvl="7"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8pPr>
            <a:lvl9pPr marR="0" lvl="8"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9pPr>
          </a:lstStyle>
          <a:p>
            <a:endParaRPr/>
          </a:p>
        </p:txBody>
      </p:sp>
      <p:sp>
        <p:nvSpPr>
          <p:cNvPr id="42" name="Google Shape;42;p6"/>
          <p:cNvSpPr txBox="1">
            <a:spLocks noGrp="1"/>
          </p:cNvSpPr>
          <p:nvPr>
            <p:ph type="body" idx="1"/>
          </p:nvPr>
        </p:nvSpPr>
        <p:spPr>
          <a:xfrm>
            <a:off x="323513" y="876962"/>
            <a:ext cx="8499263" cy="3394463"/>
          </a:xfrm>
          <a:prstGeom prst="rect">
            <a:avLst/>
          </a:prstGeom>
          <a:noFill/>
          <a:ln>
            <a:noFill/>
          </a:ln>
        </p:spPr>
        <p:txBody>
          <a:bodyPr spcFirstLastPara="1" wrap="square" lIns="121900" tIns="121900" rIns="121900" bIns="121900" anchor="t" anchorCtr="0">
            <a:noAutofit/>
          </a:bodyPr>
          <a:lstStyle>
            <a:lvl1pPr marL="171450" marR="0" lvl="0" indent="-85725" algn="l" rtl="0">
              <a:lnSpc>
                <a:spcPct val="100000"/>
              </a:lnSpc>
              <a:spcBef>
                <a:spcPts val="413"/>
              </a:spcBef>
              <a:spcAft>
                <a:spcPts val="0"/>
              </a:spcAft>
              <a:buClr>
                <a:srgbClr val="73758F"/>
              </a:buClr>
              <a:buSzPts val="4800"/>
              <a:buFont typeface="Proxima Nova"/>
              <a:buNone/>
              <a:defRPr sz="1800" b="0" i="0" u="none" strike="noStrike" cap="none">
                <a:solidFill>
                  <a:srgbClr val="73758F"/>
                </a:solidFill>
                <a:latin typeface="Proxima Nova"/>
                <a:ea typeface="Proxima Nova"/>
                <a:cs typeface="Proxima Nova"/>
                <a:sym typeface="Proxima Nova"/>
              </a:defRPr>
            </a:lvl1pPr>
            <a:lvl2pPr marL="342900" marR="0" lvl="1"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2pPr>
            <a:lvl3pPr marL="514350" marR="0" lvl="2"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3pPr>
            <a:lvl4pPr marL="685800" marR="0" lvl="3"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4pPr>
            <a:lvl5pPr marL="857250" marR="0" lvl="4"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5pPr>
            <a:lvl6pPr marL="1028700" marR="0" lvl="5"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6pPr>
            <a:lvl7pPr marL="1200150" marR="0" lvl="6"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7pPr>
            <a:lvl8pPr marL="1371600" marR="0" lvl="7"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8pPr>
            <a:lvl9pPr marL="1543050" marR="0" lvl="8"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9pPr>
          </a:lstStyle>
          <a:p>
            <a:endParaRPr/>
          </a:p>
        </p:txBody>
      </p:sp>
      <p:sp>
        <p:nvSpPr>
          <p:cNvPr id="43" name="Google Shape;43;p6"/>
          <p:cNvSpPr txBox="1">
            <a:spLocks noGrp="1"/>
          </p:cNvSpPr>
          <p:nvPr>
            <p:ph type="sldNum" idx="12"/>
          </p:nvPr>
        </p:nvSpPr>
        <p:spPr>
          <a:xfrm>
            <a:off x="8829116" y="4760136"/>
            <a:ext cx="177750" cy="1962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A3A4B5"/>
              </a:buClr>
              <a:buSzPts val="1800"/>
              <a:buFont typeface="Proxima Nova"/>
              <a:buNone/>
              <a:defRPr sz="675" b="0" i="0" u="none" strike="noStrike" cap="none">
                <a:solidFill>
                  <a:srgbClr val="A3A4B5"/>
                </a:solidFill>
                <a:latin typeface="Proxima Nova"/>
                <a:ea typeface="Proxima Nova"/>
                <a:cs typeface="Proxima Nova"/>
                <a:sym typeface="Proxima Nova"/>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20724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Content - Dark" type="tx">
  <p:cSld name="Content - Dark">
    <p:bg>
      <p:bgPr>
        <a:solidFill>
          <a:srgbClr val="101128"/>
        </a:solidFill>
        <a:effectLst/>
      </p:bgPr>
    </p:bg>
    <p:spTree>
      <p:nvGrpSpPr>
        <p:cNvPr id="1" name="Shape 18"/>
        <p:cNvGrpSpPr/>
        <p:nvPr/>
      </p:nvGrpSpPr>
      <p:grpSpPr>
        <a:xfrm>
          <a:off x="0" y="0"/>
          <a:ext cx="0" cy="0"/>
          <a:chOff x="0" y="0"/>
          <a:chExt cx="0" cy="0"/>
        </a:xfrm>
      </p:grpSpPr>
      <p:sp>
        <p:nvSpPr>
          <p:cNvPr id="20" name="Google Shape;20;p3"/>
          <p:cNvSpPr txBox="1">
            <a:spLocks noGrp="1"/>
          </p:cNvSpPr>
          <p:nvPr>
            <p:ph type="title"/>
          </p:nvPr>
        </p:nvSpPr>
        <p:spPr>
          <a:xfrm>
            <a:off x="323513" y="168543"/>
            <a:ext cx="8499263" cy="6354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FFFFFF"/>
              </a:buClr>
              <a:buSzPts val="8000"/>
              <a:buFont typeface="Proxima Nova"/>
              <a:buNone/>
              <a:defRPr sz="30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2pPr>
            <a:lvl3pPr marR="0" lvl="2"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3pPr>
            <a:lvl4pPr marR="0" lvl="3"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4pPr>
            <a:lvl5pPr marR="0" lvl="4"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5pPr>
            <a:lvl6pPr marR="0" lvl="5"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6pPr>
            <a:lvl7pPr marR="0" lvl="6"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7pPr>
            <a:lvl8pPr marR="0" lvl="7"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8pPr>
            <a:lvl9pPr marR="0" lvl="8" algn="l" rtl="0">
              <a:lnSpc>
                <a:spcPct val="100000"/>
              </a:lnSpc>
              <a:spcBef>
                <a:spcPts val="0"/>
              </a:spcBef>
              <a:spcAft>
                <a:spcPts val="0"/>
              </a:spcAft>
              <a:buClr>
                <a:srgbClr val="101128"/>
              </a:buClr>
              <a:buSzPts val="8000"/>
              <a:buFont typeface="Proxima Nova"/>
              <a:buNone/>
              <a:defRPr sz="3000" b="1" i="0" u="none" strike="noStrike" cap="none">
                <a:solidFill>
                  <a:srgbClr val="101128"/>
                </a:solidFill>
                <a:latin typeface="Proxima Nova"/>
                <a:ea typeface="Proxima Nova"/>
                <a:cs typeface="Proxima Nova"/>
                <a:sym typeface="Proxima Nova"/>
              </a:defRPr>
            </a:lvl9pPr>
          </a:lstStyle>
          <a:p>
            <a:endParaRPr/>
          </a:p>
        </p:txBody>
      </p:sp>
      <p:sp>
        <p:nvSpPr>
          <p:cNvPr id="21" name="Google Shape;21;p3"/>
          <p:cNvSpPr txBox="1">
            <a:spLocks noGrp="1"/>
          </p:cNvSpPr>
          <p:nvPr>
            <p:ph type="body" idx="1"/>
          </p:nvPr>
        </p:nvSpPr>
        <p:spPr>
          <a:xfrm>
            <a:off x="318750" y="876962"/>
            <a:ext cx="8499263" cy="1851413"/>
          </a:xfrm>
          <a:prstGeom prst="rect">
            <a:avLst/>
          </a:prstGeom>
          <a:noFill/>
          <a:ln>
            <a:noFill/>
          </a:ln>
        </p:spPr>
        <p:txBody>
          <a:bodyPr spcFirstLastPara="1" wrap="square" lIns="121900" tIns="121900" rIns="121900" bIns="121900" anchor="t" anchorCtr="0">
            <a:noAutofit/>
          </a:bodyPr>
          <a:lstStyle>
            <a:lvl1pPr marL="171450" marR="0" lvl="0" indent="-85725" algn="l" rtl="0">
              <a:lnSpc>
                <a:spcPct val="100000"/>
              </a:lnSpc>
              <a:spcBef>
                <a:spcPts val="413"/>
              </a:spcBef>
              <a:spcAft>
                <a:spcPts val="0"/>
              </a:spcAft>
              <a:buClr>
                <a:srgbClr val="C8C8D3"/>
              </a:buClr>
              <a:buSzPts val="4800"/>
              <a:buFont typeface="Proxima Nova"/>
              <a:buNone/>
              <a:defRPr sz="1800" b="0" i="0" u="none" strike="noStrike" cap="none">
                <a:solidFill>
                  <a:srgbClr val="C8C8D3"/>
                </a:solidFill>
                <a:latin typeface="Proxima Nova"/>
                <a:ea typeface="Proxima Nova"/>
                <a:cs typeface="Proxima Nova"/>
                <a:sym typeface="Proxima Nova"/>
              </a:defRPr>
            </a:lvl1pPr>
            <a:lvl2pPr marL="342900" marR="0" lvl="1" indent="-200025" algn="l" rtl="0">
              <a:lnSpc>
                <a:spcPct val="100000"/>
              </a:lnSpc>
              <a:spcBef>
                <a:spcPts val="413"/>
              </a:spcBef>
              <a:spcAft>
                <a:spcPts val="0"/>
              </a:spcAft>
              <a:buClr>
                <a:srgbClr val="C8C8D3"/>
              </a:buClr>
              <a:buSzPts val="4800"/>
              <a:buFont typeface="Proxima Nova"/>
              <a:buChar char="•"/>
              <a:defRPr sz="1800" b="0" i="0" u="none" strike="noStrike" cap="none">
                <a:solidFill>
                  <a:srgbClr val="C8C8D3"/>
                </a:solidFill>
                <a:latin typeface="Proxima Nova"/>
                <a:ea typeface="Proxima Nova"/>
                <a:cs typeface="Proxima Nova"/>
                <a:sym typeface="Proxima Nova"/>
              </a:defRPr>
            </a:lvl2pPr>
            <a:lvl3pPr marL="514350" marR="0" lvl="2" indent="-200025" algn="l" rtl="0">
              <a:lnSpc>
                <a:spcPct val="100000"/>
              </a:lnSpc>
              <a:spcBef>
                <a:spcPts val="413"/>
              </a:spcBef>
              <a:spcAft>
                <a:spcPts val="0"/>
              </a:spcAft>
              <a:buClr>
                <a:srgbClr val="C8C8D3"/>
              </a:buClr>
              <a:buSzPts val="4800"/>
              <a:buFont typeface="Proxima Nova"/>
              <a:buChar char="•"/>
              <a:defRPr sz="1800" b="0" i="0" u="none" strike="noStrike" cap="none">
                <a:solidFill>
                  <a:srgbClr val="C8C8D3"/>
                </a:solidFill>
                <a:latin typeface="Proxima Nova"/>
                <a:ea typeface="Proxima Nova"/>
                <a:cs typeface="Proxima Nova"/>
                <a:sym typeface="Proxima Nova"/>
              </a:defRPr>
            </a:lvl3pPr>
            <a:lvl4pPr marL="685800" marR="0" lvl="3" indent="-200025" algn="l" rtl="0">
              <a:lnSpc>
                <a:spcPct val="100000"/>
              </a:lnSpc>
              <a:spcBef>
                <a:spcPts val="413"/>
              </a:spcBef>
              <a:spcAft>
                <a:spcPts val="0"/>
              </a:spcAft>
              <a:buClr>
                <a:srgbClr val="C8C8D3"/>
              </a:buClr>
              <a:buSzPts val="4800"/>
              <a:buFont typeface="Proxima Nova"/>
              <a:buChar char="•"/>
              <a:defRPr sz="1800" b="0" i="0" u="none" strike="noStrike" cap="none">
                <a:solidFill>
                  <a:srgbClr val="C8C8D3"/>
                </a:solidFill>
                <a:latin typeface="Proxima Nova"/>
                <a:ea typeface="Proxima Nova"/>
                <a:cs typeface="Proxima Nova"/>
                <a:sym typeface="Proxima Nova"/>
              </a:defRPr>
            </a:lvl4pPr>
            <a:lvl5pPr marL="857250" marR="0" lvl="4" indent="-200025" algn="l" rtl="0">
              <a:lnSpc>
                <a:spcPct val="100000"/>
              </a:lnSpc>
              <a:spcBef>
                <a:spcPts val="413"/>
              </a:spcBef>
              <a:spcAft>
                <a:spcPts val="0"/>
              </a:spcAft>
              <a:buClr>
                <a:srgbClr val="C8C8D3"/>
              </a:buClr>
              <a:buSzPts val="4800"/>
              <a:buFont typeface="Proxima Nova"/>
              <a:buChar char="•"/>
              <a:defRPr sz="1800" b="0" i="0" u="none" strike="noStrike" cap="none">
                <a:solidFill>
                  <a:srgbClr val="C8C8D3"/>
                </a:solidFill>
                <a:latin typeface="Proxima Nova"/>
                <a:ea typeface="Proxima Nova"/>
                <a:cs typeface="Proxima Nova"/>
                <a:sym typeface="Proxima Nova"/>
              </a:defRPr>
            </a:lvl5pPr>
            <a:lvl6pPr marL="1028700" marR="0" lvl="5"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6pPr>
            <a:lvl7pPr marL="1200150" marR="0" lvl="6"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7pPr>
            <a:lvl8pPr marL="1371600" marR="0" lvl="7"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8pPr>
            <a:lvl9pPr marL="1543050" marR="0" lvl="8" indent="-200025" algn="l" rtl="0">
              <a:lnSpc>
                <a:spcPct val="100000"/>
              </a:lnSpc>
              <a:spcBef>
                <a:spcPts val="413"/>
              </a:spcBef>
              <a:spcAft>
                <a:spcPts val="0"/>
              </a:spcAft>
              <a:buClr>
                <a:srgbClr val="73758F"/>
              </a:buClr>
              <a:buSzPts val="4800"/>
              <a:buFont typeface="Proxima Nova"/>
              <a:buChar char="•"/>
              <a:defRPr sz="1800" b="0" i="0" u="none" strike="noStrike" cap="none">
                <a:solidFill>
                  <a:srgbClr val="73758F"/>
                </a:solidFill>
                <a:latin typeface="Proxima Nova"/>
                <a:ea typeface="Proxima Nova"/>
                <a:cs typeface="Proxima Nova"/>
                <a:sym typeface="Proxima Nova"/>
              </a:defRPr>
            </a:lvl9pPr>
          </a:lstStyle>
          <a:p>
            <a:endParaRPr/>
          </a:p>
        </p:txBody>
      </p:sp>
      <p:sp>
        <p:nvSpPr>
          <p:cNvPr id="24" name="Google Shape;24;p3"/>
          <p:cNvSpPr/>
          <p:nvPr/>
        </p:nvSpPr>
        <p:spPr>
          <a:xfrm rot="10800000" flipH="1">
            <a:off x="0" y="4592833"/>
            <a:ext cx="9144000" cy="12713"/>
          </a:xfrm>
          <a:prstGeom prst="rect">
            <a:avLst/>
          </a:prstGeom>
          <a:solidFill>
            <a:srgbClr val="A3A4B5">
              <a:alpha val="25880"/>
            </a:srgbClr>
          </a:solidFill>
          <a:ln>
            <a:noFill/>
          </a:ln>
        </p:spPr>
        <p:txBody>
          <a:bodyPr spcFirstLastPara="1" wrap="square" lIns="45713" tIns="45713" rIns="45713" bIns="45713" anchor="ctr" anchorCtr="0">
            <a:noAutofit/>
          </a:bodyPr>
          <a:lstStyle/>
          <a:p>
            <a:pPr marL="0" marR="0" lvl="0" indent="0" algn="ctr" rtl="0">
              <a:lnSpc>
                <a:spcPct val="100000"/>
              </a:lnSpc>
              <a:spcBef>
                <a:spcPts val="0"/>
              </a:spcBef>
              <a:spcAft>
                <a:spcPts val="0"/>
              </a:spcAft>
              <a:buClr>
                <a:srgbClr val="FFFFFF"/>
              </a:buClr>
              <a:buSzPts val="4800"/>
              <a:buFont typeface="Calibri"/>
              <a:buNone/>
            </a:pPr>
            <a:endParaRPr sz="1800" b="0" i="0" u="none" strike="noStrike" cap="none">
              <a:solidFill>
                <a:srgbClr val="101128"/>
              </a:solidFill>
              <a:latin typeface="Calibri"/>
              <a:ea typeface="Calibri"/>
              <a:cs typeface="Calibri"/>
              <a:sym typeface="Calibri"/>
            </a:endParaRPr>
          </a:p>
        </p:txBody>
      </p:sp>
    </p:spTree>
    <p:extLst>
      <p:ext uri="{BB962C8B-B14F-4D97-AF65-F5344CB8AC3E}">
        <p14:creationId xmlns:p14="http://schemas.microsoft.com/office/powerpoint/2010/main" val="66496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ato"/>
              <a:buNone/>
              <a:defRPr sz="2000">
                <a:latin typeface="Lato"/>
                <a:ea typeface="Lato"/>
                <a:cs typeface="Lato"/>
                <a:sym typeface="La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 name="Google Shape;22;p4"/>
          <p:cNvCxnSpPr/>
          <p:nvPr/>
        </p:nvCxnSpPr>
        <p:spPr>
          <a:xfrm>
            <a:off x="366450" y="716450"/>
            <a:ext cx="8411100" cy="8700"/>
          </a:xfrm>
          <a:prstGeom prst="straightConnector1">
            <a:avLst/>
          </a:prstGeom>
          <a:noFill/>
          <a:ln w="9525" cap="flat" cmpd="sng">
            <a:solidFill>
              <a:srgbClr val="FF6E42"/>
            </a:solidFill>
            <a:prstDash val="solid"/>
            <a:round/>
            <a:headEnd type="none" w="med" len="med"/>
            <a:tailEnd type="none" w="med" len="med"/>
          </a:ln>
        </p:spPr>
      </p:cxnSp>
      <p:sp>
        <p:nvSpPr>
          <p:cNvPr id="23" name="Google Shape;23;p4"/>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ato"/>
              <a:buNone/>
              <a:defRPr sz="2000">
                <a:latin typeface="Lato"/>
                <a:ea typeface="Lato"/>
                <a:cs typeface="Lato"/>
                <a:sym typeface="La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 name="Google Shape;26;p5"/>
          <p:cNvCxnSpPr/>
          <p:nvPr/>
        </p:nvCxnSpPr>
        <p:spPr>
          <a:xfrm>
            <a:off x="366450" y="716450"/>
            <a:ext cx="8411100" cy="8700"/>
          </a:xfrm>
          <a:prstGeom prst="straightConnector1">
            <a:avLst/>
          </a:prstGeom>
          <a:noFill/>
          <a:ln w="9525" cap="flat" cmpd="sng">
            <a:solidFill>
              <a:srgbClr val="FF6E42"/>
            </a:solidFill>
            <a:prstDash val="solid"/>
            <a:round/>
            <a:headEnd type="none" w="med" len="med"/>
            <a:tailEnd type="none" w="med" len="med"/>
          </a:ln>
        </p:spPr>
      </p:cxnSp>
      <p:sp>
        <p:nvSpPr>
          <p:cNvPr id="27" name="Google Shape;27;p5"/>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
        <p:nvSpPr>
          <p:cNvPr id="28" name="Google Shape;2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a:buChar char="●"/>
              <a:defRPr sz="1400">
                <a:latin typeface="Nunito"/>
                <a:ea typeface="Nunito"/>
                <a:cs typeface="Nunito"/>
                <a:sym typeface="Nunito"/>
              </a:defRPr>
            </a:lvl1pPr>
            <a:lvl2pPr marL="914400" lvl="1" indent="-304800" rtl="0">
              <a:spcBef>
                <a:spcPts val="0"/>
              </a:spcBef>
              <a:spcAft>
                <a:spcPts val="0"/>
              </a:spcAft>
              <a:buSzPts val="1200"/>
              <a:buFont typeface="Nunito"/>
              <a:buChar char="○"/>
              <a:defRPr sz="1200">
                <a:latin typeface="Nunito"/>
                <a:ea typeface="Nunito"/>
                <a:cs typeface="Nunito"/>
                <a:sym typeface="Nunito"/>
              </a:defRPr>
            </a:lvl2pPr>
            <a:lvl3pPr marL="1371600" lvl="2" indent="-304800" rtl="0">
              <a:spcBef>
                <a:spcPts val="0"/>
              </a:spcBef>
              <a:spcAft>
                <a:spcPts val="0"/>
              </a:spcAft>
              <a:buSzPts val="1200"/>
              <a:buFont typeface="Nunito"/>
              <a:buChar char="■"/>
              <a:defRPr sz="1200">
                <a:latin typeface="Nunito"/>
                <a:ea typeface="Nunito"/>
                <a:cs typeface="Nunito"/>
                <a:sym typeface="Nunito"/>
              </a:defRPr>
            </a:lvl3pPr>
            <a:lvl4pPr marL="1828800" lvl="3" indent="-304800" rtl="0">
              <a:spcBef>
                <a:spcPts val="0"/>
              </a:spcBef>
              <a:spcAft>
                <a:spcPts val="0"/>
              </a:spcAft>
              <a:buSzPts val="1200"/>
              <a:buFont typeface="Nunito"/>
              <a:buChar char="●"/>
              <a:defRPr sz="1200">
                <a:latin typeface="Nunito"/>
                <a:ea typeface="Nunito"/>
                <a:cs typeface="Nunito"/>
                <a:sym typeface="Nunito"/>
              </a:defRPr>
            </a:lvl4pPr>
            <a:lvl5pPr marL="2286000" lvl="4" indent="-304800" rtl="0">
              <a:spcBef>
                <a:spcPts val="0"/>
              </a:spcBef>
              <a:spcAft>
                <a:spcPts val="0"/>
              </a:spcAft>
              <a:buSzPts val="1200"/>
              <a:buFont typeface="Nunito"/>
              <a:buChar char="○"/>
              <a:defRPr sz="1200">
                <a:latin typeface="Nunito"/>
                <a:ea typeface="Nunito"/>
                <a:cs typeface="Nunito"/>
                <a:sym typeface="Nunito"/>
              </a:defRPr>
            </a:lvl5pPr>
            <a:lvl6pPr marL="2743200" lvl="5" indent="-304800" rtl="0">
              <a:spcBef>
                <a:spcPts val="0"/>
              </a:spcBef>
              <a:spcAft>
                <a:spcPts val="0"/>
              </a:spcAft>
              <a:buSzPts val="1200"/>
              <a:buFont typeface="Nunito"/>
              <a:buChar char="■"/>
              <a:defRPr sz="1200">
                <a:latin typeface="Nunito"/>
                <a:ea typeface="Nunito"/>
                <a:cs typeface="Nunito"/>
                <a:sym typeface="Nunito"/>
              </a:defRPr>
            </a:lvl6pPr>
            <a:lvl7pPr marL="3200400" lvl="6" indent="-304800" rtl="0">
              <a:spcBef>
                <a:spcPts val="0"/>
              </a:spcBef>
              <a:spcAft>
                <a:spcPts val="0"/>
              </a:spcAft>
              <a:buSzPts val="1200"/>
              <a:buFont typeface="Nunito"/>
              <a:buChar char="●"/>
              <a:defRPr sz="1200">
                <a:latin typeface="Nunito"/>
                <a:ea typeface="Nunito"/>
                <a:cs typeface="Nunito"/>
                <a:sym typeface="Nunito"/>
              </a:defRPr>
            </a:lvl7pPr>
            <a:lvl8pPr marL="3657600" lvl="7" indent="-304800" rtl="0">
              <a:spcBef>
                <a:spcPts val="0"/>
              </a:spcBef>
              <a:spcAft>
                <a:spcPts val="0"/>
              </a:spcAft>
              <a:buSzPts val="1200"/>
              <a:buFont typeface="Nunito"/>
              <a:buChar char="○"/>
              <a:defRPr sz="1200">
                <a:latin typeface="Nunito"/>
                <a:ea typeface="Nunito"/>
                <a:cs typeface="Nunito"/>
                <a:sym typeface="Nunito"/>
              </a:defRPr>
            </a:lvl8pPr>
            <a:lvl9pPr marL="4114800" lvl="8" indent="-304800" rtl="0">
              <a:spcBef>
                <a:spcPts val="0"/>
              </a:spcBef>
              <a:spcAft>
                <a:spcPts val="0"/>
              </a:spcAft>
              <a:buSzPts val="1200"/>
              <a:buFont typeface="Nunito"/>
              <a:buChar char="■"/>
              <a:defRPr sz="1200">
                <a:latin typeface="Nunito"/>
                <a:ea typeface="Nunito"/>
                <a:cs typeface="Nunito"/>
                <a:sym typeface="Nuni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18610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Lato"/>
              <a:buNone/>
              <a:defRPr>
                <a:latin typeface="Lato"/>
                <a:ea typeface="Lato"/>
                <a:cs typeface="Lato"/>
                <a:sym typeface="Lato"/>
              </a:defRPr>
            </a:lvl1pPr>
            <a:lvl2pPr lvl="1">
              <a:spcBef>
                <a:spcPts val="0"/>
              </a:spcBef>
              <a:spcAft>
                <a:spcPts val="0"/>
              </a:spcAft>
              <a:buSzPts val="2800"/>
              <a:buFont typeface="Nunito"/>
              <a:buNone/>
              <a:defRPr>
                <a:latin typeface="Nunito"/>
                <a:ea typeface="Nunito"/>
                <a:cs typeface="Nunito"/>
                <a:sym typeface="Nunito"/>
              </a:defRPr>
            </a:lvl2pPr>
            <a:lvl3pPr lvl="2">
              <a:spcBef>
                <a:spcPts val="0"/>
              </a:spcBef>
              <a:spcAft>
                <a:spcPts val="0"/>
              </a:spcAft>
              <a:buSzPts val="2800"/>
              <a:buFont typeface="Nunito"/>
              <a:buNone/>
              <a:defRPr>
                <a:latin typeface="Nunito"/>
                <a:ea typeface="Nunito"/>
                <a:cs typeface="Nunito"/>
                <a:sym typeface="Nunito"/>
              </a:defRPr>
            </a:lvl3pPr>
            <a:lvl4pPr lvl="3">
              <a:spcBef>
                <a:spcPts val="0"/>
              </a:spcBef>
              <a:spcAft>
                <a:spcPts val="0"/>
              </a:spcAft>
              <a:buSzPts val="2800"/>
              <a:buFont typeface="Nunito"/>
              <a:buNone/>
              <a:defRPr>
                <a:latin typeface="Nunito"/>
                <a:ea typeface="Nunito"/>
                <a:cs typeface="Nunito"/>
                <a:sym typeface="Nunito"/>
              </a:defRPr>
            </a:lvl4pPr>
            <a:lvl5pPr lvl="4">
              <a:spcBef>
                <a:spcPts val="0"/>
              </a:spcBef>
              <a:spcAft>
                <a:spcPts val="0"/>
              </a:spcAft>
              <a:buSzPts val="2800"/>
              <a:buFont typeface="Nunito"/>
              <a:buNone/>
              <a:defRPr>
                <a:latin typeface="Nunito"/>
                <a:ea typeface="Nunito"/>
                <a:cs typeface="Nunito"/>
                <a:sym typeface="Nunito"/>
              </a:defRPr>
            </a:lvl5pPr>
            <a:lvl6pPr lvl="5">
              <a:spcBef>
                <a:spcPts val="0"/>
              </a:spcBef>
              <a:spcAft>
                <a:spcPts val="0"/>
              </a:spcAft>
              <a:buSzPts val="2800"/>
              <a:buFont typeface="Nunito"/>
              <a:buNone/>
              <a:defRPr>
                <a:latin typeface="Nunito"/>
                <a:ea typeface="Nunito"/>
                <a:cs typeface="Nunito"/>
                <a:sym typeface="Nunito"/>
              </a:defRPr>
            </a:lvl6pPr>
            <a:lvl7pPr lvl="6">
              <a:spcBef>
                <a:spcPts val="0"/>
              </a:spcBef>
              <a:spcAft>
                <a:spcPts val="0"/>
              </a:spcAft>
              <a:buSzPts val="2800"/>
              <a:buFont typeface="Nunito"/>
              <a:buNone/>
              <a:defRPr>
                <a:latin typeface="Nunito"/>
                <a:ea typeface="Nunito"/>
                <a:cs typeface="Nunito"/>
                <a:sym typeface="Nunito"/>
              </a:defRPr>
            </a:lvl7pPr>
            <a:lvl8pPr lvl="7">
              <a:spcBef>
                <a:spcPts val="0"/>
              </a:spcBef>
              <a:spcAft>
                <a:spcPts val="0"/>
              </a:spcAft>
              <a:buSzPts val="2800"/>
              <a:buFont typeface="Nunito"/>
              <a:buNone/>
              <a:defRPr>
                <a:latin typeface="Nunito"/>
                <a:ea typeface="Nunito"/>
                <a:cs typeface="Nunito"/>
                <a:sym typeface="Nunito"/>
              </a:defRPr>
            </a:lvl8pPr>
            <a:lvl9pPr lvl="8">
              <a:spcBef>
                <a:spcPts val="0"/>
              </a:spcBef>
              <a:spcAft>
                <a:spcPts val="0"/>
              </a:spcAft>
              <a:buSzPts val="2800"/>
              <a:buFont typeface="Nunito"/>
              <a:buNone/>
              <a:defRPr>
                <a:latin typeface="Nunito"/>
                <a:ea typeface="Nunito"/>
                <a:cs typeface="Nunito"/>
                <a:sym typeface="Nunito"/>
              </a:defRPr>
            </a:lvl9pPr>
          </a:lstStyle>
          <a:p>
            <a:endParaRPr/>
          </a:p>
        </p:txBody>
      </p:sp>
      <p:sp>
        <p:nvSpPr>
          <p:cNvPr id="32" name="Google Shape;32;p6"/>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1942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Lato"/>
              <a:buNone/>
              <a:defRPr>
                <a:latin typeface="Lato"/>
                <a:ea typeface="Lato"/>
                <a:cs typeface="Lato"/>
                <a:sym typeface="Lato"/>
              </a:defRPr>
            </a:lvl1pPr>
            <a:lvl2pPr lvl="1">
              <a:spcBef>
                <a:spcPts val="0"/>
              </a:spcBef>
              <a:spcAft>
                <a:spcPts val="0"/>
              </a:spcAft>
              <a:buSzPts val="2800"/>
              <a:buFont typeface="Lato"/>
              <a:buNone/>
              <a:defRPr>
                <a:latin typeface="Lato"/>
                <a:ea typeface="Lato"/>
                <a:cs typeface="Lato"/>
                <a:sym typeface="Lato"/>
              </a:defRPr>
            </a:lvl2pPr>
            <a:lvl3pPr lvl="2">
              <a:spcBef>
                <a:spcPts val="0"/>
              </a:spcBef>
              <a:spcAft>
                <a:spcPts val="0"/>
              </a:spcAft>
              <a:buSzPts val="2800"/>
              <a:buFont typeface="Lato"/>
              <a:buNone/>
              <a:defRPr>
                <a:latin typeface="Lato"/>
                <a:ea typeface="Lato"/>
                <a:cs typeface="Lato"/>
                <a:sym typeface="Lato"/>
              </a:defRPr>
            </a:lvl3pPr>
            <a:lvl4pPr lvl="3">
              <a:spcBef>
                <a:spcPts val="0"/>
              </a:spcBef>
              <a:spcAft>
                <a:spcPts val="0"/>
              </a:spcAft>
              <a:buSzPts val="2800"/>
              <a:buFont typeface="Lato"/>
              <a:buNone/>
              <a:defRPr>
                <a:latin typeface="Lato"/>
                <a:ea typeface="Lato"/>
                <a:cs typeface="Lato"/>
                <a:sym typeface="Lato"/>
              </a:defRPr>
            </a:lvl4pPr>
            <a:lvl5pPr lvl="4">
              <a:spcBef>
                <a:spcPts val="0"/>
              </a:spcBef>
              <a:spcAft>
                <a:spcPts val="0"/>
              </a:spcAft>
              <a:buSzPts val="2800"/>
              <a:buFont typeface="Lato"/>
              <a:buNone/>
              <a:defRPr>
                <a:latin typeface="Lato"/>
                <a:ea typeface="Lato"/>
                <a:cs typeface="Lato"/>
                <a:sym typeface="Lato"/>
              </a:defRPr>
            </a:lvl5pPr>
            <a:lvl6pPr lvl="5">
              <a:spcBef>
                <a:spcPts val="0"/>
              </a:spcBef>
              <a:spcAft>
                <a:spcPts val="0"/>
              </a:spcAft>
              <a:buSzPts val="2800"/>
              <a:buFont typeface="Lato"/>
              <a:buNone/>
              <a:defRPr>
                <a:latin typeface="Lato"/>
                <a:ea typeface="Lato"/>
                <a:cs typeface="Lato"/>
                <a:sym typeface="Lato"/>
              </a:defRPr>
            </a:lvl6pPr>
            <a:lvl7pPr lvl="6">
              <a:spcBef>
                <a:spcPts val="0"/>
              </a:spcBef>
              <a:spcAft>
                <a:spcPts val="0"/>
              </a:spcAft>
              <a:buSzPts val="2800"/>
              <a:buFont typeface="Lato"/>
              <a:buNone/>
              <a:defRPr>
                <a:latin typeface="Lato"/>
                <a:ea typeface="Lato"/>
                <a:cs typeface="Lato"/>
                <a:sym typeface="Lato"/>
              </a:defRPr>
            </a:lvl7pPr>
            <a:lvl8pPr lvl="7">
              <a:spcBef>
                <a:spcPts val="0"/>
              </a:spcBef>
              <a:spcAft>
                <a:spcPts val="0"/>
              </a:spcAft>
              <a:buSzPts val="2800"/>
              <a:buFont typeface="Lato"/>
              <a:buNone/>
              <a:defRPr>
                <a:latin typeface="Lato"/>
                <a:ea typeface="Lato"/>
                <a:cs typeface="Lato"/>
                <a:sym typeface="Lato"/>
              </a:defRPr>
            </a:lvl8pPr>
            <a:lvl9pPr lvl="8">
              <a:spcBef>
                <a:spcPts val="0"/>
              </a:spcBef>
              <a:spcAft>
                <a:spcPts val="0"/>
              </a:spcAft>
              <a:buSzPts val="2800"/>
              <a:buFont typeface="Lato"/>
              <a:buNone/>
              <a:defRPr>
                <a:latin typeface="Lato"/>
                <a:ea typeface="Lato"/>
                <a:cs typeface="Lato"/>
                <a:sym typeface="Lato"/>
              </a:defRPr>
            </a:lvl9pPr>
          </a:lstStyle>
          <a:p>
            <a:endParaRPr/>
          </a:p>
        </p:txBody>
      </p:sp>
      <p:sp>
        <p:nvSpPr>
          <p:cNvPr id="35" name="Google Shape;35;p7"/>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9" name="Google Shape;39;p8"/>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8610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0041"/>
              </a:buClr>
              <a:buSzPts val="2000"/>
              <a:buFont typeface="Lato"/>
              <a:buNone/>
              <a:defRPr sz="2000" b="1">
                <a:solidFill>
                  <a:srgbClr val="000041"/>
                </a:solidFill>
                <a:latin typeface="Lato"/>
                <a:ea typeface="Lato"/>
                <a:cs typeface="Lato"/>
                <a:sym typeface="Lato"/>
              </a:defRPr>
            </a:lvl1pPr>
            <a:lvl2pPr lvl="1">
              <a:spcBef>
                <a:spcPts val="0"/>
              </a:spcBef>
              <a:spcAft>
                <a:spcPts val="0"/>
              </a:spcAft>
              <a:buClr>
                <a:srgbClr val="000041"/>
              </a:buClr>
              <a:buSzPts val="2800"/>
              <a:buFont typeface="Lato"/>
              <a:buNone/>
              <a:defRPr sz="2800">
                <a:solidFill>
                  <a:srgbClr val="000041"/>
                </a:solidFill>
                <a:latin typeface="Lato"/>
                <a:ea typeface="Lato"/>
                <a:cs typeface="Lato"/>
                <a:sym typeface="Lato"/>
              </a:defRPr>
            </a:lvl2pPr>
            <a:lvl3pPr lvl="2">
              <a:spcBef>
                <a:spcPts val="0"/>
              </a:spcBef>
              <a:spcAft>
                <a:spcPts val="0"/>
              </a:spcAft>
              <a:buClr>
                <a:srgbClr val="000041"/>
              </a:buClr>
              <a:buSzPts val="2800"/>
              <a:buFont typeface="Lato"/>
              <a:buNone/>
              <a:defRPr sz="2800">
                <a:solidFill>
                  <a:srgbClr val="000041"/>
                </a:solidFill>
                <a:latin typeface="Lato"/>
                <a:ea typeface="Lato"/>
                <a:cs typeface="Lato"/>
                <a:sym typeface="Lato"/>
              </a:defRPr>
            </a:lvl3pPr>
            <a:lvl4pPr lvl="3">
              <a:spcBef>
                <a:spcPts val="0"/>
              </a:spcBef>
              <a:spcAft>
                <a:spcPts val="0"/>
              </a:spcAft>
              <a:buClr>
                <a:srgbClr val="000041"/>
              </a:buClr>
              <a:buSzPts val="2800"/>
              <a:buFont typeface="Lato"/>
              <a:buNone/>
              <a:defRPr sz="2800">
                <a:solidFill>
                  <a:srgbClr val="000041"/>
                </a:solidFill>
                <a:latin typeface="Lato"/>
                <a:ea typeface="Lato"/>
                <a:cs typeface="Lato"/>
                <a:sym typeface="Lato"/>
              </a:defRPr>
            </a:lvl4pPr>
            <a:lvl5pPr lvl="4">
              <a:spcBef>
                <a:spcPts val="0"/>
              </a:spcBef>
              <a:spcAft>
                <a:spcPts val="0"/>
              </a:spcAft>
              <a:buClr>
                <a:srgbClr val="000041"/>
              </a:buClr>
              <a:buSzPts val="2800"/>
              <a:buFont typeface="Lato"/>
              <a:buNone/>
              <a:defRPr sz="2800">
                <a:solidFill>
                  <a:srgbClr val="000041"/>
                </a:solidFill>
                <a:latin typeface="Lato"/>
                <a:ea typeface="Lato"/>
                <a:cs typeface="Lato"/>
                <a:sym typeface="Lato"/>
              </a:defRPr>
            </a:lvl5pPr>
            <a:lvl6pPr lvl="5">
              <a:spcBef>
                <a:spcPts val="0"/>
              </a:spcBef>
              <a:spcAft>
                <a:spcPts val="0"/>
              </a:spcAft>
              <a:buClr>
                <a:srgbClr val="000041"/>
              </a:buClr>
              <a:buSzPts val="2800"/>
              <a:buFont typeface="Lato"/>
              <a:buNone/>
              <a:defRPr sz="2800">
                <a:solidFill>
                  <a:srgbClr val="000041"/>
                </a:solidFill>
                <a:latin typeface="Lato"/>
                <a:ea typeface="Lato"/>
                <a:cs typeface="Lato"/>
                <a:sym typeface="Lato"/>
              </a:defRPr>
            </a:lvl6pPr>
            <a:lvl7pPr lvl="6">
              <a:spcBef>
                <a:spcPts val="0"/>
              </a:spcBef>
              <a:spcAft>
                <a:spcPts val="0"/>
              </a:spcAft>
              <a:buClr>
                <a:srgbClr val="000041"/>
              </a:buClr>
              <a:buSzPts val="2800"/>
              <a:buFont typeface="Lato"/>
              <a:buNone/>
              <a:defRPr sz="2800">
                <a:solidFill>
                  <a:srgbClr val="000041"/>
                </a:solidFill>
                <a:latin typeface="Lato"/>
                <a:ea typeface="Lato"/>
                <a:cs typeface="Lato"/>
                <a:sym typeface="Lato"/>
              </a:defRPr>
            </a:lvl7pPr>
            <a:lvl8pPr lvl="7">
              <a:spcBef>
                <a:spcPts val="0"/>
              </a:spcBef>
              <a:spcAft>
                <a:spcPts val="0"/>
              </a:spcAft>
              <a:buClr>
                <a:srgbClr val="000041"/>
              </a:buClr>
              <a:buSzPts val="2800"/>
              <a:buFont typeface="Lato"/>
              <a:buNone/>
              <a:defRPr sz="2800">
                <a:solidFill>
                  <a:srgbClr val="000041"/>
                </a:solidFill>
                <a:latin typeface="Lato"/>
                <a:ea typeface="Lato"/>
                <a:cs typeface="Lato"/>
                <a:sym typeface="Lato"/>
              </a:defRPr>
            </a:lvl8pPr>
            <a:lvl9pPr lvl="8">
              <a:spcBef>
                <a:spcPts val="0"/>
              </a:spcBef>
              <a:spcAft>
                <a:spcPts val="0"/>
              </a:spcAft>
              <a:buClr>
                <a:srgbClr val="000041"/>
              </a:buClr>
              <a:buSzPts val="2800"/>
              <a:buFont typeface="Lato"/>
              <a:buNone/>
              <a:defRPr sz="2800">
                <a:solidFill>
                  <a:srgbClr val="00004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4773850"/>
            <a:ext cx="9154200" cy="393600"/>
          </a:xfrm>
          <a:prstGeom prst="rect">
            <a:avLst/>
          </a:prstGeom>
          <a:solidFill>
            <a:srgbClr val="E8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txBox="1">
            <a:spLocks noGrp="1"/>
          </p:cNvSpPr>
          <p:nvPr>
            <p:ph type="sldNum" idx="2"/>
          </p:nvPr>
        </p:nvSpPr>
        <p:spPr>
          <a:xfrm>
            <a:off x="8472450" y="4773850"/>
            <a:ext cx="548700" cy="393600"/>
          </a:xfrm>
          <a:prstGeom prst="rect">
            <a:avLst/>
          </a:prstGeom>
          <a:noFill/>
          <a:ln>
            <a:noFill/>
          </a:ln>
        </p:spPr>
        <p:txBody>
          <a:bodyPr spcFirstLastPara="1" wrap="square" lIns="91425" tIns="91425" rIns="91425" bIns="91425" anchor="ctr" anchorCtr="0">
            <a:noAutofit/>
          </a:bodyPr>
          <a:lstStyle>
            <a:lvl1pPr lvl="0" algn="r" rtl="0">
              <a:buNone/>
              <a:defRPr sz="1200" b="1">
                <a:solidFill>
                  <a:srgbClr val="FF6E42"/>
                </a:solidFill>
                <a:latin typeface="Comfortaa"/>
                <a:ea typeface="Comfortaa"/>
                <a:cs typeface="Comfortaa"/>
                <a:sym typeface="Comfortaa"/>
              </a:defRPr>
            </a:lvl1pPr>
            <a:lvl2pPr lvl="1" algn="r" rtl="0">
              <a:buNone/>
              <a:defRPr sz="1200" b="1">
                <a:solidFill>
                  <a:srgbClr val="FF6E42"/>
                </a:solidFill>
                <a:latin typeface="Comfortaa"/>
                <a:ea typeface="Comfortaa"/>
                <a:cs typeface="Comfortaa"/>
                <a:sym typeface="Comfortaa"/>
              </a:defRPr>
            </a:lvl2pPr>
            <a:lvl3pPr lvl="2" algn="r" rtl="0">
              <a:buNone/>
              <a:defRPr sz="1200" b="1">
                <a:solidFill>
                  <a:srgbClr val="FF6E42"/>
                </a:solidFill>
                <a:latin typeface="Comfortaa"/>
                <a:ea typeface="Comfortaa"/>
                <a:cs typeface="Comfortaa"/>
                <a:sym typeface="Comfortaa"/>
              </a:defRPr>
            </a:lvl3pPr>
            <a:lvl4pPr lvl="3" algn="r" rtl="0">
              <a:buNone/>
              <a:defRPr sz="1200" b="1">
                <a:solidFill>
                  <a:srgbClr val="FF6E42"/>
                </a:solidFill>
                <a:latin typeface="Comfortaa"/>
                <a:ea typeface="Comfortaa"/>
                <a:cs typeface="Comfortaa"/>
                <a:sym typeface="Comfortaa"/>
              </a:defRPr>
            </a:lvl4pPr>
            <a:lvl5pPr lvl="4" algn="r" rtl="0">
              <a:buNone/>
              <a:defRPr sz="1200" b="1">
                <a:solidFill>
                  <a:srgbClr val="FF6E42"/>
                </a:solidFill>
                <a:latin typeface="Comfortaa"/>
                <a:ea typeface="Comfortaa"/>
                <a:cs typeface="Comfortaa"/>
                <a:sym typeface="Comfortaa"/>
              </a:defRPr>
            </a:lvl5pPr>
            <a:lvl6pPr lvl="5" algn="r" rtl="0">
              <a:buNone/>
              <a:defRPr sz="1200" b="1">
                <a:solidFill>
                  <a:srgbClr val="FF6E42"/>
                </a:solidFill>
                <a:latin typeface="Comfortaa"/>
                <a:ea typeface="Comfortaa"/>
                <a:cs typeface="Comfortaa"/>
                <a:sym typeface="Comfortaa"/>
              </a:defRPr>
            </a:lvl6pPr>
            <a:lvl7pPr lvl="6" algn="r" rtl="0">
              <a:buNone/>
              <a:defRPr sz="1200" b="1">
                <a:solidFill>
                  <a:srgbClr val="FF6E42"/>
                </a:solidFill>
                <a:latin typeface="Comfortaa"/>
                <a:ea typeface="Comfortaa"/>
                <a:cs typeface="Comfortaa"/>
                <a:sym typeface="Comfortaa"/>
              </a:defRPr>
            </a:lvl7pPr>
            <a:lvl8pPr lvl="7" algn="r" rtl="0">
              <a:buNone/>
              <a:defRPr sz="1200" b="1">
                <a:solidFill>
                  <a:srgbClr val="FF6E42"/>
                </a:solidFill>
                <a:latin typeface="Comfortaa"/>
                <a:ea typeface="Comfortaa"/>
                <a:cs typeface="Comfortaa"/>
                <a:sym typeface="Comfortaa"/>
              </a:defRPr>
            </a:lvl8pPr>
            <a:lvl9pPr lvl="8" algn="r" rtl="0">
              <a:buNone/>
              <a:defRPr sz="1200" b="1">
                <a:solidFill>
                  <a:srgbClr val="FF6E42"/>
                </a:solidFill>
                <a:latin typeface="Comfortaa"/>
                <a:ea typeface="Comfortaa"/>
                <a:cs typeface="Comfortaa"/>
                <a:sym typeface="Comfortaa"/>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a:off x="7375250" y="4775650"/>
            <a:ext cx="14484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2"/>
                </a:solidFill>
              </a:rPr>
              <a:t>© 2020 All Rights Reserved</a:t>
            </a:r>
            <a:endParaRPr sz="800">
              <a:solidFill>
                <a:schemeClr val="dk2"/>
              </a:solidFill>
            </a:endParaRPr>
          </a:p>
        </p:txBody>
      </p:sp>
      <p:pic>
        <p:nvPicPr>
          <p:cNvPr id="12" name="Google Shape;12;p1"/>
          <p:cNvPicPr preferRelativeResize="0"/>
          <p:nvPr/>
        </p:nvPicPr>
        <p:blipFill>
          <a:blip r:embed="rId26">
            <a:alphaModFix/>
          </a:blip>
          <a:stretch>
            <a:fillRect/>
          </a:stretch>
        </p:blipFill>
        <p:spPr>
          <a:xfrm>
            <a:off x="248800" y="4881075"/>
            <a:ext cx="1043076" cy="1791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37.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9.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9.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41.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1.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41.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41.pn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63.jp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hyperlink" Target="https://download.yugabyte.co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download.yugabyte.com/" TargetMode="External"/><Relationship Id="rId4" Type="http://schemas.openxmlformats.org/officeDocument/2006/relationships/hyperlink" Target="https://www.yugabyte.com/slac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93" name="Google Shape;93;p24"/>
          <p:cNvSpPr txBox="1"/>
          <p:nvPr/>
        </p:nvSpPr>
        <p:spPr>
          <a:xfrm>
            <a:off x="528450" y="2376800"/>
            <a:ext cx="5390100" cy="221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2060"/>
              </a:buClr>
              <a:buSzPts val="3200"/>
              <a:buFont typeface="Arial"/>
              <a:buNone/>
            </a:pPr>
            <a:r>
              <a:rPr lang="en" sz="3500" b="1">
                <a:solidFill>
                  <a:schemeClr val="lt1"/>
                </a:solidFill>
                <a:latin typeface="Lato"/>
                <a:ea typeface="Lato"/>
                <a:cs typeface="Lato"/>
                <a:sym typeface="Lato"/>
              </a:rPr>
              <a:t>Introducing Yugabyte</a:t>
            </a:r>
            <a:endParaRPr sz="3500" b="1">
              <a:solidFill>
                <a:schemeClr val="lt1"/>
              </a:solidFill>
              <a:latin typeface="Lato"/>
              <a:ea typeface="Lato"/>
              <a:cs typeface="Lato"/>
              <a:sym typeface="Lato"/>
            </a:endParaRPr>
          </a:p>
        </p:txBody>
      </p:sp>
      <p:pic>
        <p:nvPicPr>
          <p:cNvPr id="94" name="Google Shape;94;p24"/>
          <p:cNvPicPr preferRelativeResize="0"/>
          <p:nvPr/>
        </p:nvPicPr>
        <p:blipFill>
          <a:blip r:embed="rId4">
            <a:alphaModFix/>
          </a:blip>
          <a:stretch>
            <a:fillRect/>
          </a:stretch>
        </p:blipFill>
        <p:spPr>
          <a:xfrm>
            <a:off x="590125" y="4492775"/>
            <a:ext cx="1585327" cy="26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p:nvPr/>
        </p:nvSpPr>
        <p:spPr>
          <a:xfrm>
            <a:off x="-125" y="1952525"/>
            <a:ext cx="9144000" cy="1560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txBox="1">
            <a:spLocks noGrp="1"/>
          </p:cNvSpPr>
          <p:nvPr>
            <p:ph type="title"/>
          </p:nvPr>
        </p:nvSpPr>
        <p:spPr>
          <a:xfrm>
            <a:off x="311700" y="186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latin typeface="Lato"/>
                <a:ea typeface="Lato"/>
                <a:cs typeface="Lato"/>
                <a:sym typeface="Lato"/>
              </a:rPr>
              <a:t>Enabling </a:t>
            </a:r>
            <a:r>
              <a:rPr lang="en">
                <a:solidFill>
                  <a:schemeClr val="accent1"/>
                </a:solidFill>
                <a:latin typeface="Lato"/>
                <a:ea typeface="Lato"/>
                <a:cs typeface="Lato"/>
                <a:sym typeface="Lato"/>
              </a:rPr>
              <a:t>business outcomes</a:t>
            </a:r>
            <a:endParaRPr>
              <a:solidFill>
                <a:schemeClr val="accent1"/>
              </a:solidFill>
              <a:latin typeface="Lato"/>
              <a:ea typeface="Lato"/>
              <a:cs typeface="Lato"/>
              <a:sym typeface="Lato"/>
            </a:endParaRPr>
          </a:p>
        </p:txBody>
      </p:sp>
      <p:sp>
        <p:nvSpPr>
          <p:cNvPr id="150" name="Google Shape;150;p27"/>
          <p:cNvSpPr txBox="1"/>
          <p:nvPr/>
        </p:nvSpPr>
        <p:spPr>
          <a:xfrm>
            <a:off x="5337850" y="2172800"/>
            <a:ext cx="3236700" cy="1095900"/>
          </a:xfrm>
          <a:prstGeom prst="rect">
            <a:avLst/>
          </a:prstGeom>
          <a:noFill/>
          <a:ln>
            <a:noFill/>
          </a:ln>
        </p:spPr>
        <p:txBody>
          <a:bodyPr spcFirstLastPara="1" wrap="square" lIns="91425" tIns="91425" rIns="91425" bIns="91425" anchor="t" anchorCtr="0">
            <a:noAutofit/>
          </a:bodyPr>
          <a:lstStyle/>
          <a:p>
            <a:pPr marL="228600" lvl="0" indent="-190500" algn="l" rtl="0">
              <a:spcBef>
                <a:spcPts val="0"/>
              </a:spcBef>
              <a:spcAft>
                <a:spcPts val="0"/>
              </a:spcAft>
              <a:buSzPts val="1200"/>
              <a:buFont typeface="Lato"/>
              <a:buChar char="●"/>
            </a:pPr>
            <a:r>
              <a:rPr lang="en" sz="1200">
                <a:latin typeface="Lato"/>
                <a:ea typeface="Lato"/>
                <a:cs typeface="Lato"/>
                <a:sym typeface="Lato"/>
              </a:rPr>
              <a:t>Real-time APIs for financial services data</a:t>
            </a:r>
            <a:endParaRPr sz="1200">
              <a:latin typeface="Lato"/>
              <a:ea typeface="Lato"/>
              <a:cs typeface="Lato"/>
              <a:sym typeface="Lato"/>
            </a:endParaRPr>
          </a:p>
          <a:p>
            <a:pPr marL="228600" lvl="0" indent="-190500" algn="l" rtl="0">
              <a:spcBef>
                <a:spcPts val="0"/>
              </a:spcBef>
              <a:spcAft>
                <a:spcPts val="0"/>
              </a:spcAft>
              <a:buSzPts val="1200"/>
              <a:buFont typeface="Lato"/>
              <a:buChar char="●"/>
            </a:pPr>
            <a:r>
              <a:rPr lang="en" sz="1200">
                <a:latin typeface="Lato"/>
                <a:ea typeface="Lato"/>
                <a:cs typeface="Lato"/>
                <a:sym typeface="Lato"/>
              </a:rPr>
              <a:t>14 Billion requests per day with data from over 100 world-wide exchanges</a:t>
            </a:r>
            <a:endParaRPr sz="1200">
              <a:latin typeface="Lato"/>
              <a:ea typeface="Lato"/>
              <a:cs typeface="Lato"/>
              <a:sym typeface="Lato"/>
            </a:endParaRPr>
          </a:p>
          <a:p>
            <a:pPr marL="228600" lvl="0" indent="-190500" algn="l" rtl="0">
              <a:spcBef>
                <a:spcPts val="0"/>
              </a:spcBef>
              <a:spcAft>
                <a:spcPts val="0"/>
              </a:spcAft>
              <a:buSzPts val="1200"/>
              <a:buFont typeface="Lato"/>
              <a:buChar char="●"/>
            </a:pPr>
            <a:r>
              <a:rPr lang="en" sz="1200">
                <a:latin typeface="Lato"/>
                <a:ea typeface="Lato"/>
                <a:cs typeface="Lato"/>
                <a:sym typeface="Lato"/>
              </a:rPr>
              <a:t>Serves major financial tech and services firms from Betterment to Schwab</a:t>
            </a:r>
            <a:endParaRPr sz="1200">
              <a:latin typeface="Lato"/>
              <a:ea typeface="Lato"/>
              <a:cs typeface="Lato"/>
              <a:sym typeface="Lato"/>
            </a:endParaRPr>
          </a:p>
        </p:txBody>
      </p:sp>
      <p:sp>
        <p:nvSpPr>
          <p:cNvPr id="151" name="Google Shape;151;p27"/>
          <p:cNvSpPr txBox="1"/>
          <p:nvPr/>
        </p:nvSpPr>
        <p:spPr>
          <a:xfrm>
            <a:off x="2629550" y="3675700"/>
            <a:ext cx="3199800" cy="723900"/>
          </a:xfrm>
          <a:prstGeom prst="rect">
            <a:avLst/>
          </a:prstGeom>
          <a:noFill/>
          <a:ln>
            <a:noFill/>
          </a:ln>
        </p:spPr>
        <p:txBody>
          <a:bodyPr spcFirstLastPara="1" wrap="square" lIns="91425" tIns="91425" rIns="91425" bIns="91425" anchor="t" anchorCtr="0">
            <a:noAutofit/>
          </a:bodyPr>
          <a:lstStyle/>
          <a:p>
            <a:pPr marL="171450" lvl="0" indent="-190500" algn="l" rtl="0">
              <a:spcBef>
                <a:spcPts val="0"/>
              </a:spcBef>
              <a:spcAft>
                <a:spcPts val="0"/>
              </a:spcAft>
              <a:buSzPts val="1200"/>
              <a:buFont typeface="Lato"/>
              <a:buChar char="●"/>
            </a:pPr>
            <a:r>
              <a:rPr lang="en" sz="1200">
                <a:latin typeface="Lato"/>
                <a:ea typeface="Lato"/>
                <a:cs typeface="Lato"/>
                <a:sym typeface="Lato"/>
              </a:rPr>
              <a:t>Retail personalization platform serving 600+ retailers like Walmart and Nike</a:t>
            </a:r>
            <a:endParaRPr sz="1200">
              <a:latin typeface="Lato"/>
              <a:ea typeface="Lato"/>
              <a:cs typeface="Lato"/>
              <a:sym typeface="Lato"/>
            </a:endParaRPr>
          </a:p>
          <a:p>
            <a:pPr marL="171450" lvl="0" indent="-190500" algn="l" rtl="0">
              <a:spcBef>
                <a:spcPts val="0"/>
              </a:spcBef>
              <a:spcAft>
                <a:spcPts val="0"/>
              </a:spcAft>
              <a:buSzPts val="1200"/>
              <a:buFont typeface="Lato"/>
              <a:buChar char="●"/>
            </a:pPr>
            <a:r>
              <a:rPr lang="en" sz="1200">
                <a:latin typeface="Lato"/>
                <a:ea typeface="Lato"/>
                <a:cs typeface="Lato"/>
                <a:sym typeface="Lato"/>
              </a:rPr>
              <a:t>Designed to be Multi-cloud/Multi-AZ and tuned to </a:t>
            </a:r>
            <a:r>
              <a:rPr lang="en" sz="1200">
                <a:solidFill>
                  <a:schemeClr val="dk1"/>
                </a:solidFill>
                <a:latin typeface="Lato"/>
                <a:ea typeface="Lato"/>
                <a:cs typeface="Lato"/>
                <a:sym typeface="Lato"/>
              </a:rPr>
              <a:t>handle Black Friday</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p:txBody>
      </p:sp>
      <p:sp>
        <p:nvSpPr>
          <p:cNvPr id="152" name="Google Shape;152;p27"/>
          <p:cNvSpPr txBox="1"/>
          <p:nvPr/>
        </p:nvSpPr>
        <p:spPr>
          <a:xfrm>
            <a:off x="2054850" y="964175"/>
            <a:ext cx="3774300" cy="811800"/>
          </a:xfrm>
          <a:prstGeom prst="rect">
            <a:avLst/>
          </a:prstGeom>
          <a:noFill/>
          <a:ln>
            <a:noFill/>
          </a:ln>
        </p:spPr>
        <p:txBody>
          <a:bodyPr spcFirstLastPara="1" wrap="square" lIns="91425" tIns="91425" rIns="91425" bIns="91425" anchor="t" anchorCtr="0">
            <a:noAutofit/>
          </a:bodyPr>
          <a:lstStyle/>
          <a:p>
            <a:pPr marL="228600" lvl="0" indent="-190500" algn="l" rtl="0">
              <a:lnSpc>
                <a:spcPct val="115000"/>
              </a:lnSpc>
              <a:spcBef>
                <a:spcPts val="0"/>
              </a:spcBef>
              <a:spcAft>
                <a:spcPts val="0"/>
              </a:spcAft>
              <a:buSzPts val="1200"/>
              <a:buFont typeface="Lato"/>
              <a:buChar char="●"/>
            </a:pPr>
            <a:r>
              <a:rPr lang="en" sz="1200" dirty="0">
                <a:latin typeface="Lato"/>
                <a:ea typeface="Lato"/>
                <a:cs typeface="Lato"/>
                <a:sym typeface="Lato"/>
              </a:rPr>
              <a:t>System of Record driving shopping list service</a:t>
            </a:r>
            <a:endParaRPr sz="1200" dirty="0">
              <a:latin typeface="Lato"/>
              <a:ea typeface="Lato"/>
              <a:cs typeface="Lato"/>
              <a:sym typeface="Lato"/>
            </a:endParaRPr>
          </a:p>
          <a:p>
            <a:pPr marL="228600" lvl="0" indent="-190500" algn="l" rtl="0">
              <a:lnSpc>
                <a:spcPct val="115000"/>
              </a:lnSpc>
              <a:spcBef>
                <a:spcPts val="0"/>
              </a:spcBef>
              <a:spcAft>
                <a:spcPts val="0"/>
              </a:spcAft>
              <a:buSzPts val="1200"/>
              <a:buFont typeface="Lato"/>
              <a:buChar char="●"/>
            </a:pPr>
            <a:r>
              <a:rPr lang="en" sz="1200" dirty="0">
                <a:latin typeface="Lato"/>
                <a:ea typeface="Lato"/>
                <a:cs typeface="Lato"/>
                <a:sym typeface="Lato"/>
              </a:rPr>
              <a:t>Designed to be Multi-Cloud on GCP and Azure</a:t>
            </a:r>
            <a:endParaRPr sz="1200" dirty="0">
              <a:latin typeface="Lato"/>
              <a:ea typeface="Lato"/>
              <a:cs typeface="Lato"/>
              <a:sym typeface="Lato"/>
            </a:endParaRPr>
          </a:p>
          <a:p>
            <a:pPr marL="228600" lvl="0" indent="-190500" algn="l" rtl="0">
              <a:lnSpc>
                <a:spcPct val="115000"/>
              </a:lnSpc>
              <a:spcBef>
                <a:spcPts val="0"/>
              </a:spcBef>
              <a:spcAft>
                <a:spcPts val="0"/>
              </a:spcAft>
              <a:buSzPts val="1200"/>
              <a:buFont typeface="Lato"/>
              <a:buChar char="●"/>
            </a:pPr>
            <a:r>
              <a:rPr lang="en" sz="1200" dirty="0">
                <a:solidFill>
                  <a:schemeClr val="dk1"/>
                </a:solidFill>
                <a:latin typeface="Lato"/>
                <a:ea typeface="Lato"/>
                <a:cs typeface="Lato"/>
                <a:sym typeface="Lato"/>
              </a:rPr>
              <a:t>Scaling to 42 states, and 9m shoppers</a:t>
            </a:r>
            <a:endParaRPr sz="1200" dirty="0">
              <a:latin typeface="Lato"/>
              <a:ea typeface="Lato"/>
              <a:cs typeface="Lato"/>
              <a:sym typeface="Lato"/>
            </a:endParaRPr>
          </a:p>
        </p:txBody>
      </p:sp>
      <p:pic>
        <p:nvPicPr>
          <p:cNvPr id="153" name="Google Shape;153;p27"/>
          <p:cNvPicPr preferRelativeResize="0"/>
          <p:nvPr/>
        </p:nvPicPr>
        <p:blipFill>
          <a:blip r:embed="rId3">
            <a:alphaModFix/>
          </a:blip>
          <a:stretch>
            <a:fillRect/>
          </a:stretch>
        </p:blipFill>
        <p:spPr>
          <a:xfrm>
            <a:off x="6510650" y="3546225"/>
            <a:ext cx="730200" cy="1054226"/>
          </a:xfrm>
          <a:prstGeom prst="rect">
            <a:avLst/>
          </a:prstGeom>
          <a:noFill/>
          <a:ln>
            <a:noFill/>
          </a:ln>
        </p:spPr>
      </p:pic>
      <p:pic>
        <p:nvPicPr>
          <p:cNvPr id="154" name="Google Shape;154;p27"/>
          <p:cNvPicPr preferRelativeResize="0"/>
          <p:nvPr/>
        </p:nvPicPr>
        <p:blipFill rotWithShape="1">
          <a:blip r:embed="rId4">
            <a:alphaModFix/>
          </a:blip>
          <a:srcRect l="721" t="8447" r="5619" b="39854"/>
          <a:stretch/>
        </p:blipFill>
        <p:spPr>
          <a:xfrm>
            <a:off x="5829350" y="872901"/>
            <a:ext cx="2075725" cy="771975"/>
          </a:xfrm>
          <a:prstGeom prst="rect">
            <a:avLst/>
          </a:prstGeom>
          <a:noFill/>
          <a:ln>
            <a:noFill/>
          </a:ln>
        </p:spPr>
      </p:pic>
      <p:pic>
        <p:nvPicPr>
          <p:cNvPr id="155" name="Google Shape;155;p27"/>
          <p:cNvPicPr preferRelativeResize="0"/>
          <p:nvPr/>
        </p:nvPicPr>
        <p:blipFill>
          <a:blip r:embed="rId5">
            <a:alphaModFix/>
          </a:blip>
          <a:stretch>
            <a:fillRect/>
          </a:stretch>
        </p:blipFill>
        <p:spPr>
          <a:xfrm>
            <a:off x="385425" y="937475"/>
            <a:ext cx="1500700" cy="811859"/>
          </a:xfrm>
          <a:prstGeom prst="rect">
            <a:avLst/>
          </a:prstGeom>
          <a:noFill/>
          <a:ln>
            <a:noFill/>
          </a:ln>
        </p:spPr>
      </p:pic>
      <p:pic>
        <p:nvPicPr>
          <p:cNvPr id="156" name="Google Shape;156;p27"/>
          <p:cNvPicPr preferRelativeResize="0"/>
          <p:nvPr/>
        </p:nvPicPr>
        <p:blipFill>
          <a:blip r:embed="rId6">
            <a:alphaModFix/>
          </a:blip>
          <a:stretch>
            <a:fillRect/>
          </a:stretch>
        </p:blipFill>
        <p:spPr>
          <a:xfrm>
            <a:off x="274925" y="3820650"/>
            <a:ext cx="1500698" cy="505359"/>
          </a:xfrm>
          <a:prstGeom prst="rect">
            <a:avLst/>
          </a:prstGeom>
          <a:noFill/>
          <a:ln>
            <a:noFill/>
          </a:ln>
        </p:spPr>
      </p:pic>
      <p:cxnSp>
        <p:nvCxnSpPr>
          <p:cNvPr id="157" name="Google Shape;157;p27"/>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sp>
        <p:nvSpPr>
          <p:cNvPr id="158" name="Google Shape;158;p27"/>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sz="900"/>
          </a:p>
        </p:txBody>
      </p:sp>
      <p:pic>
        <p:nvPicPr>
          <p:cNvPr id="159" name="Google Shape;159;p27"/>
          <p:cNvPicPr preferRelativeResize="0"/>
          <p:nvPr/>
        </p:nvPicPr>
        <p:blipFill>
          <a:blip r:embed="rId7">
            <a:alphaModFix/>
          </a:blip>
          <a:stretch>
            <a:fillRect/>
          </a:stretch>
        </p:blipFill>
        <p:spPr>
          <a:xfrm>
            <a:off x="362200" y="2557188"/>
            <a:ext cx="1326150" cy="342150"/>
          </a:xfrm>
          <a:prstGeom prst="rect">
            <a:avLst/>
          </a:prstGeom>
          <a:noFill/>
          <a:ln>
            <a:noFill/>
          </a:ln>
        </p:spPr>
      </p:pic>
      <p:pic>
        <p:nvPicPr>
          <p:cNvPr id="160" name="Google Shape;160;p27"/>
          <p:cNvPicPr preferRelativeResize="0"/>
          <p:nvPr/>
        </p:nvPicPr>
        <p:blipFill>
          <a:blip r:embed="rId8">
            <a:alphaModFix/>
          </a:blip>
          <a:stretch>
            <a:fillRect/>
          </a:stretch>
        </p:blipFill>
        <p:spPr>
          <a:xfrm>
            <a:off x="2138050" y="2251113"/>
            <a:ext cx="2978615" cy="93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194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latin typeface="Lato"/>
                <a:ea typeface="Lato"/>
                <a:cs typeface="Lato"/>
                <a:sym typeface="Lato"/>
              </a:rPr>
              <a:t>Business innovation is putting pressure on</a:t>
            </a:r>
            <a:r>
              <a:rPr lang="en">
                <a:latin typeface="Lato"/>
                <a:ea typeface="Lato"/>
                <a:cs typeface="Lato"/>
                <a:sym typeface="Lato"/>
              </a:rPr>
              <a:t> </a:t>
            </a:r>
            <a:r>
              <a:rPr lang="en">
                <a:solidFill>
                  <a:schemeClr val="accent1"/>
                </a:solidFill>
                <a:latin typeface="Lato"/>
                <a:ea typeface="Lato"/>
                <a:cs typeface="Lato"/>
                <a:sym typeface="Lato"/>
              </a:rPr>
              <a:t>traditional systems of record</a:t>
            </a:r>
            <a:endParaRPr>
              <a:solidFill>
                <a:schemeClr val="accent1"/>
              </a:solidFill>
              <a:latin typeface="Lato"/>
              <a:ea typeface="Lato"/>
              <a:cs typeface="Lato"/>
              <a:sym typeface="Lato"/>
            </a:endParaRPr>
          </a:p>
        </p:txBody>
      </p:sp>
      <p:sp>
        <p:nvSpPr>
          <p:cNvPr id="166" name="Google Shape;166;p28"/>
          <p:cNvSpPr txBox="1">
            <a:spLocks noGrp="1"/>
          </p:cNvSpPr>
          <p:nvPr>
            <p:ph type="body" idx="4294967295"/>
          </p:nvPr>
        </p:nvSpPr>
        <p:spPr>
          <a:xfrm>
            <a:off x="1658100" y="1020650"/>
            <a:ext cx="6399000" cy="3542100"/>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 sz="1300" b="1">
                <a:solidFill>
                  <a:srgbClr val="000000"/>
                </a:solidFill>
                <a:latin typeface="Lato"/>
                <a:ea typeface="Lato"/>
                <a:cs typeface="Lato"/>
                <a:sym typeface="Lato"/>
              </a:rPr>
              <a:t>Transactional systems</a:t>
            </a:r>
            <a:r>
              <a:rPr lang="en" sz="1300">
                <a:solidFill>
                  <a:srgbClr val="000000"/>
                </a:solidFill>
                <a:latin typeface="Lato"/>
                <a:ea typeface="Lato"/>
                <a:cs typeface="Lato"/>
                <a:sym typeface="Lato"/>
              </a:rPr>
              <a:t> now require much greater </a:t>
            </a:r>
            <a:r>
              <a:rPr lang="en" sz="1300" b="1">
                <a:solidFill>
                  <a:srgbClr val="000000"/>
                </a:solidFill>
                <a:latin typeface="Lato"/>
                <a:ea typeface="Lato"/>
                <a:cs typeface="Lato"/>
                <a:sym typeface="Lato"/>
              </a:rPr>
              <a:t>scale and elasticity</a:t>
            </a:r>
            <a:endParaRPr sz="1300" b="1">
              <a:solidFill>
                <a:srgbClr val="000000"/>
              </a:solidFill>
              <a:latin typeface="Lato"/>
              <a:ea typeface="Lato"/>
              <a:cs typeface="Lato"/>
              <a:sym typeface="Lato"/>
            </a:endParaRPr>
          </a:p>
          <a:p>
            <a:pPr marL="0" marR="0" lvl="0" indent="0" algn="l" rtl="0">
              <a:lnSpc>
                <a:spcPct val="200000"/>
              </a:lnSpc>
              <a:spcBef>
                <a:spcPts val="1000"/>
              </a:spcBef>
              <a:spcAft>
                <a:spcPts val="0"/>
              </a:spcAft>
              <a:buNone/>
            </a:pPr>
            <a:r>
              <a:rPr lang="en" sz="1300">
                <a:solidFill>
                  <a:srgbClr val="000000"/>
                </a:solidFill>
                <a:latin typeface="Lato"/>
                <a:ea typeface="Lato"/>
                <a:cs typeface="Lato"/>
                <a:sym typeface="Lato"/>
              </a:rPr>
              <a:t>Customers expect </a:t>
            </a:r>
            <a:r>
              <a:rPr lang="en" sz="1300" b="1">
                <a:solidFill>
                  <a:srgbClr val="000000"/>
                </a:solidFill>
                <a:latin typeface="Lato"/>
                <a:ea typeface="Lato"/>
                <a:cs typeface="Lato"/>
                <a:sym typeface="Lato"/>
              </a:rPr>
              <a:t>real time, always-on</a:t>
            </a:r>
            <a:r>
              <a:rPr lang="en" sz="1300">
                <a:solidFill>
                  <a:srgbClr val="000000"/>
                </a:solidFill>
                <a:latin typeface="Lato"/>
                <a:ea typeface="Lato"/>
                <a:cs typeface="Lato"/>
                <a:sym typeface="Lato"/>
              </a:rPr>
              <a:t> interactions </a:t>
            </a:r>
            <a:r>
              <a:rPr lang="en" sz="1300" b="1">
                <a:solidFill>
                  <a:srgbClr val="000000"/>
                </a:solidFill>
                <a:latin typeface="Lato"/>
                <a:ea typeface="Lato"/>
                <a:cs typeface="Lato"/>
                <a:sym typeface="Lato"/>
              </a:rPr>
              <a:t>whenever</a:t>
            </a:r>
            <a:r>
              <a:rPr lang="en" sz="1300">
                <a:solidFill>
                  <a:srgbClr val="000000"/>
                </a:solidFill>
                <a:latin typeface="Lato"/>
                <a:ea typeface="Lato"/>
                <a:cs typeface="Lato"/>
                <a:sym typeface="Lato"/>
              </a:rPr>
              <a:t> and </a:t>
            </a:r>
            <a:r>
              <a:rPr lang="en" sz="1300" b="1">
                <a:solidFill>
                  <a:srgbClr val="000000"/>
                </a:solidFill>
                <a:latin typeface="Lato"/>
                <a:ea typeface="Lato"/>
                <a:cs typeface="Lato"/>
                <a:sym typeface="Lato"/>
              </a:rPr>
              <a:t>wherever</a:t>
            </a:r>
            <a:r>
              <a:rPr lang="en" sz="1300">
                <a:solidFill>
                  <a:srgbClr val="000000"/>
                </a:solidFill>
                <a:latin typeface="Lato"/>
                <a:ea typeface="Lato"/>
                <a:cs typeface="Lato"/>
                <a:sym typeface="Lato"/>
              </a:rPr>
              <a:t> they are</a:t>
            </a:r>
            <a:endParaRPr sz="1300">
              <a:solidFill>
                <a:srgbClr val="000000"/>
              </a:solidFill>
              <a:latin typeface="Lato"/>
              <a:ea typeface="Lato"/>
              <a:cs typeface="Lato"/>
              <a:sym typeface="Lato"/>
            </a:endParaRPr>
          </a:p>
          <a:p>
            <a:pPr marL="0" marR="0" lvl="0" indent="0" algn="l" rtl="0">
              <a:lnSpc>
                <a:spcPct val="200000"/>
              </a:lnSpc>
              <a:spcBef>
                <a:spcPts val="1000"/>
              </a:spcBef>
              <a:spcAft>
                <a:spcPts val="0"/>
              </a:spcAft>
              <a:buNone/>
            </a:pPr>
            <a:r>
              <a:rPr lang="en" sz="1300">
                <a:solidFill>
                  <a:srgbClr val="000000"/>
                </a:solidFill>
                <a:latin typeface="Lato"/>
                <a:ea typeface="Lato"/>
                <a:cs typeface="Lato"/>
                <a:sym typeface="Lato"/>
              </a:rPr>
              <a:t>Data sovereignty and new regulations like GDPR</a:t>
            </a:r>
            <a:r>
              <a:rPr lang="en" sz="1300" b="1">
                <a:solidFill>
                  <a:srgbClr val="000000"/>
                </a:solidFill>
                <a:latin typeface="Lato"/>
                <a:ea typeface="Lato"/>
                <a:cs typeface="Lato"/>
                <a:sym typeface="Lato"/>
              </a:rPr>
              <a:t> geo-distribution</a:t>
            </a:r>
            <a:endParaRPr sz="1300" b="1">
              <a:solidFill>
                <a:srgbClr val="000000"/>
              </a:solidFill>
              <a:latin typeface="Lato"/>
              <a:ea typeface="Lato"/>
              <a:cs typeface="Lato"/>
              <a:sym typeface="Lato"/>
            </a:endParaRPr>
          </a:p>
          <a:p>
            <a:pPr marL="0" marR="0" lvl="0" indent="0" algn="l" rtl="0">
              <a:lnSpc>
                <a:spcPct val="200000"/>
              </a:lnSpc>
              <a:spcBef>
                <a:spcPts val="1000"/>
              </a:spcBef>
              <a:spcAft>
                <a:spcPts val="0"/>
              </a:spcAft>
              <a:buNone/>
            </a:pPr>
            <a:r>
              <a:rPr lang="en" sz="1300">
                <a:solidFill>
                  <a:srgbClr val="000000"/>
                </a:solidFill>
                <a:latin typeface="Lato"/>
                <a:ea typeface="Lato"/>
                <a:cs typeface="Lato"/>
                <a:sym typeface="Lato"/>
              </a:rPr>
              <a:t>Cloud native architectures </a:t>
            </a:r>
            <a:r>
              <a:rPr lang="en" sz="1300" b="1">
                <a:solidFill>
                  <a:srgbClr val="000000"/>
                </a:solidFill>
                <a:latin typeface="Lato"/>
                <a:ea typeface="Lato"/>
                <a:cs typeface="Lato"/>
                <a:sym typeface="Lato"/>
              </a:rPr>
              <a:t>demand  flexibility</a:t>
            </a:r>
            <a:r>
              <a:rPr lang="en" sz="1300">
                <a:solidFill>
                  <a:srgbClr val="000000"/>
                </a:solidFill>
                <a:latin typeface="Lato"/>
                <a:ea typeface="Lato"/>
                <a:cs typeface="Lato"/>
                <a:sym typeface="Lato"/>
              </a:rPr>
              <a:t> and</a:t>
            </a:r>
            <a:r>
              <a:rPr lang="en" sz="1300" b="1">
                <a:solidFill>
                  <a:srgbClr val="000000"/>
                </a:solidFill>
                <a:latin typeface="Lato"/>
                <a:ea typeface="Lato"/>
                <a:cs typeface="Lato"/>
                <a:sym typeface="Lato"/>
              </a:rPr>
              <a:t> expect resilience </a:t>
            </a:r>
            <a:endParaRPr sz="1300" b="1">
              <a:solidFill>
                <a:srgbClr val="000000"/>
              </a:solidFill>
              <a:latin typeface="Lato"/>
              <a:ea typeface="Lato"/>
              <a:cs typeface="Lato"/>
              <a:sym typeface="Lato"/>
            </a:endParaRPr>
          </a:p>
          <a:p>
            <a:pPr marL="0" marR="0" lvl="0" indent="0" algn="l" rtl="0">
              <a:lnSpc>
                <a:spcPct val="200000"/>
              </a:lnSpc>
              <a:spcBef>
                <a:spcPts val="1000"/>
              </a:spcBef>
              <a:spcAft>
                <a:spcPts val="0"/>
              </a:spcAft>
              <a:buNone/>
            </a:pPr>
            <a:r>
              <a:rPr lang="en" sz="1300">
                <a:solidFill>
                  <a:srgbClr val="000000"/>
                </a:solidFill>
                <a:latin typeface="Lato"/>
                <a:ea typeface="Lato"/>
                <a:cs typeface="Lato"/>
                <a:sym typeface="Lato"/>
              </a:rPr>
              <a:t>Traditional licensing models are </a:t>
            </a:r>
            <a:r>
              <a:rPr lang="en" sz="1300" b="1">
                <a:solidFill>
                  <a:srgbClr val="000000"/>
                </a:solidFill>
                <a:latin typeface="Lato"/>
                <a:ea typeface="Lato"/>
                <a:cs typeface="Lato"/>
                <a:sym typeface="Lato"/>
              </a:rPr>
              <a:t>expensive</a:t>
            </a:r>
            <a:r>
              <a:rPr lang="en" sz="1300">
                <a:solidFill>
                  <a:srgbClr val="000000"/>
                </a:solidFill>
                <a:latin typeface="Lato"/>
                <a:ea typeface="Lato"/>
                <a:cs typeface="Lato"/>
                <a:sym typeface="Lato"/>
              </a:rPr>
              <a:t> and </a:t>
            </a:r>
            <a:r>
              <a:rPr lang="en" sz="1300" b="1">
                <a:solidFill>
                  <a:srgbClr val="000000"/>
                </a:solidFill>
                <a:latin typeface="Lato"/>
                <a:ea typeface="Lato"/>
                <a:cs typeface="Lato"/>
                <a:sym typeface="Lato"/>
              </a:rPr>
              <a:t>proprietary</a:t>
            </a:r>
            <a:endParaRPr sz="1300" b="1">
              <a:solidFill>
                <a:srgbClr val="000000"/>
              </a:solidFill>
              <a:latin typeface="Lato"/>
              <a:ea typeface="Lato"/>
              <a:cs typeface="Lato"/>
              <a:sym typeface="Lato"/>
            </a:endParaRPr>
          </a:p>
          <a:p>
            <a:pPr marL="0" marR="0" lvl="0" indent="0" algn="l" rtl="0">
              <a:lnSpc>
                <a:spcPct val="200000"/>
              </a:lnSpc>
              <a:spcBef>
                <a:spcPts val="1000"/>
              </a:spcBef>
              <a:spcAft>
                <a:spcPts val="0"/>
              </a:spcAft>
              <a:buNone/>
            </a:pPr>
            <a:r>
              <a:rPr lang="en" sz="1300">
                <a:solidFill>
                  <a:srgbClr val="000000"/>
                </a:solidFill>
                <a:latin typeface="Lato"/>
                <a:ea typeface="Lato"/>
                <a:cs typeface="Lato"/>
                <a:sym typeface="Lato"/>
              </a:rPr>
              <a:t>Existing systems of record were not designed for </a:t>
            </a:r>
            <a:r>
              <a:rPr lang="en" sz="1300" b="1">
                <a:solidFill>
                  <a:srgbClr val="000000"/>
                </a:solidFill>
                <a:latin typeface="Lato"/>
                <a:ea typeface="Lato"/>
                <a:cs typeface="Lato"/>
                <a:sym typeface="Lato"/>
              </a:rPr>
              <a:t>rapid product iteration </a:t>
            </a:r>
            <a:endParaRPr sz="1300" b="1">
              <a:solidFill>
                <a:srgbClr val="000000"/>
              </a:solidFill>
              <a:latin typeface="Lato"/>
              <a:ea typeface="Lato"/>
              <a:cs typeface="Lato"/>
              <a:sym typeface="Lato"/>
            </a:endParaRPr>
          </a:p>
          <a:p>
            <a:pPr marL="0" marR="0" lvl="0" indent="0" algn="l" rtl="0">
              <a:lnSpc>
                <a:spcPct val="200000"/>
              </a:lnSpc>
              <a:spcBef>
                <a:spcPts val="1000"/>
              </a:spcBef>
              <a:spcAft>
                <a:spcPts val="1000"/>
              </a:spcAft>
              <a:buNone/>
            </a:pPr>
            <a:r>
              <a:rPr lang="en" sz="1300">
                <a:solidFill>
                  <a:srgbClr val="000000"/>
                </a:solidFill>
                <a:latin typeface="Lato"/>
                <a:ea typeface="Lato"/>
                <a:cs typeface="Lato"/>
                <a:sym typeface="Lato"/>
              </a:rPr>
              <a:t>Strategic need to maintain cloud vendor </a:t>
            </a:r>
            <a:r>
              <a:rPr lang="en" sz="1300" b="1">
                <a:solidFill>
                  <a:srgbClr val="000000"/>
                </a:solidFill>
                <a:latin typeface="Lato"/>
                <a:ea typeface="Lato"/>
                <a:cs typeface="Lato"/>
                <a:sym typeface="Lato"/>
              </a:rPr>
              <a:t>independence</a:t>
            </a:r>
            <a:endParaRPr sz="1700" b="1">
              <a:solidFill>
                <a:srgbClr val="000000"/>
              </a:solidFill>
              <a:latin typeface="Lato"/>
              <a:ea typeface="Lato"/>
              <a:cs typeface="Lato"/>
              <a:sym typeface="Lato"/>
            </a:endParaRPr>
          </a:p>
        </p:txBody>
      </p:sp>
      <p:cxnSp>
        <p:nvCxnSpPr>
          <p:cNvPr id="167" name="Google Shape;167;p28"/>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pic>
        <p:nvPicPr>
          <p:cNvPr id="168" name="Google Shape;168;p28"/>
          <p:cNvPicPr preferRelativeResize="0"/>
          <p:nvPr/>
        </p:nvPicPr>
        <p:blipFill>
          <a:blip r:embed="rId3">
            <a:alphaModFix/>
          </a:blip>
          <a:stretch>
            <a:fillRect/>
          </a:stretch>
        </p:blipFill>
        <p:spPr>
          <a:xfrm>
            <a:off x="1162437" y="1020378"/>
            <a:ext cx="370725" cy="372120"/>
          </a:xfrm>
          <a:prstGeom prst="rect">
            <a:avLst/>
          </a:prstGeom>
          <a:noFill/>
          <a:ln>
            <a:noFill/>
          </a:ln>
        </p:spPr>
      </p:pic>
      <p:pic>
        <p:nvPicPr>
          <p:cNvPr id="169" name="Google Shape;169;p28"/>
          <p:cNvPicPr preferRelativeResize="0"/>
          <p:nvPr/>
        </p:nvPicPr>
        <p:blipFill>
          <a:blip r:embed="rId4">
            <a:alphaModFix/>
          </a:blip>
          <a:stretch>
            <a:fillRect/>
          </a:stretch>
        </p:blipFill>
        <p:spPr>
          <a:xfrm>
            <a:off x="1162424" y="3119929"/>
            <a:ext cx="370725" cy="372116"/>
          </a:xfrm>
          <a:prstGeom prst="rect">
            <a:avLst/>
          </a:prstGeom>
          <a:noFill/>
          <a:ln>
            <a:noFill/>
          </a:ln>
        </p:spPr>
      </p:pic>
      <p:pic>
        <p:nvPicPr>
          <p:cNvPr id="170" name="Google Shape;170;p28"/>
          <p:cNvPicPr preferRelativeResize="0"/>
          <p:nvPr/>
        </p:nvPicPr>
        <p:blipFill>
          <a:blip r:embed="rId5">
            <a:alphaModFix/>
          </a:blip>
          <a:stretch>
            <a:fillRect/>
          </a:stretch>
        </p:blipFill>
        <p:spPr>
          <a:xfrm>
            <a:off x="1107875" y="2600475"/>
            <a:ext cx="425275" cy="425275"/>
          </a:xfrm>
          <a:prstGeom prst="rect">
            <a:avLst/>
          </a:prstGeom>
          <a:noFill/>
          <a:ln>
            <a:noFill/>
          </a:ln>
        </p:spPr>
      </p:pic>
      <p:pic>
        <p:nvPicPr>
          <p:cNvPr id="171" name="Google Shape;171;p28"/>
          <p:cNvPicPr preferRelativeResize="0"/>
          <p:nvPr/>
        </p:nvPicPr>
        <p:blipFill>
          <a:blip r:embed="rId6">
            <a:alphaModFix/>
          </a:blip>
          <a:stretch>
            <a:fillRect/>
          </a:stretch>
        </p:blipFill>
        <p:spPr>
          <a:xfrm>
            <a:off x="1150850" y="1512068"/>
            <a:ext cx="370725" cy="369352"/>
          </a:xfrm>
          <a:prstGeom prst="rect">
            <a:avLst/>
          </a:prstGeom>
          <a:noFill/>
          <a:ln>
            <a:noFill/>
          </a:ln>
        </p:spPr>
      </p:pic>
      <p:pic>
        <p:nvPicPr>
          <p:cNvPr id="172" name="Google Shape;172;p28"/>
          <p:cNvPicPr preferRelativeResize="0"/>
          <p:nvPr/>
        </p:nvPicPr>
        <p:blipFill>
          <a:blip r:embed="rId7">
            <a:alphaModFix/>
          </a:blip>
          <a:stretch>
            <a:fillRect/>
          </a:stretch>
        </p:blipFill>
        <p:spPr>
          <a:xfrm>
            <a:off x="1162425" y="2077825"/>
            <a:ext cx="370725" cy="370725"/>
          </a:xfrm>
          <a:prstGeom prst="rect">
            <a:avLst/>
          </a:prstGeom>
          <a:noFill/>
          <a:ln>
            <a:noFill/>
          </a:ln>
        </p:spPr>
      </p:pic>
      <p:pic>
        <p:nvPicPr>
          <p:cNvPr id="173" name="Google Shape;173;p28"/>
          <p:cNvPicPr preferRelativeResize="0"/>
          <p:nvPr/>
        </p:nvPicPr>
        <p:blipFill>
          <a:blip r:embed="rId8">
            <a:alphaModFix/>
          </a:blip>
          <a:stretch>
            <a:fillRect/>
          </a:stretch>
        </p:blipFill>
        <p:spPr>
          <a:xfrm>
            <a:off x="1162425" y="4163429"/>
            <a:ext cx="370725" cy="370746"/>
          </a:xfrm>
          <a:prstGeom prst="rect">
            <a:avLst/>
          </a:prstGeom>
          <a:noFill/>
          <a:ln>
            <a:noFill/>
          </a:ln>
        </p:spPr>
      </p:pic>
      <p:pic>
        <p:nvPicPr>
          <p:cNvPr id="174" name="Google Shape;174;p28"/>
          <p:cNvPicPr preferRelativeResize="0"/>
          <p:nvPr/>
        </p:nvPicPr>
        <p:blipFill>
          <a:blip r:embed="rId9">
            <a:alphaModFix/>
          </a:blip>
          <a:stretch>
            <a:fillRect/>
          </a:stretch>
        </p:blipFill>
        <p:spPr>
          <a:xfrm>
            <a:off x="1162425" y="3655578"/>
            <a:ext cx="370725" cy="370744"/>
          </a:xfrm>
          <a:prstGeom prst="rect">
            <a:avLst/>
          </a:prstGeom>
          <a:noFill/>
          <a:ln>
            <a:noFill/>
          </a:ln>
        </p:spPr>
      </p:pic>
      <p:sp>
        <p:nvSpPr>
          <p:cNvPr id="175" name="Google Shape;175;p28"/>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05325" y="193675"/>
            <a:ext cx="8628000" cy="47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a:solidFill>
                  <a:srgbClr val="351C75"/>
                </a:solidFill>
                <a:latin typeface="Lato"/>
                <a:ea typeface="Lato"/>
                <a:cs typeface="Lato"/>
                <a:sym typeface="Lato"/>
              </a:rPr>
              <a:t>A hard problem</a:t>
            </a:r>
            <a:r>
              <a:rPr lang="en">
                <a:latin typeface="Lato"/>
                <a:ea typeface="Lato"/>
                <a:cs typeface="Lato"/>
                <a:sym typeface="Lato"/>
              </a:rPr>
              <a:t> </a:t>
            </a:r>
            <a:r>
              <a:rPr lang="en">
                <a:solidFill>
                  <a:schemeClr val="accent1"/>
                </a:solidFill>
                <a:latin typeface="Lato"/>
                <a:ea typeface="Lato"/>
                <a:cs typeface="Lato"/>
                <a:sym typeface="Lato"/>
              </a:rPr>
              <a:t>catches up with you...</a:t>
            </a:r>
            <a:endParaRPr>
              <a:solidFill>
                <a:schemeClr val="accent1"/>
              </a:solidFill>
              <a:latin typeface="Lato"/>
              <a:ea typeface="Lato"/>
              <a:cs typeface="Lato"/>
              <a:sym typeface="Lato"/>
            </a:endParaRPr>
          </a:p>
        </p:txBody>
      </p:sp>
      <p:sp>
        <p:nvSpPr>
          <p:cNvPr id="181" name="Google Shape;181;p29"/>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82" name="Google Shape;182;p29"/>
          <p:cNvPicPr preferRelativeResize="0"/>
          <p:nvPr/>
        </p:nvPicPr>
        <p:blipFill>
          <a:blip r:embed="rId3">
            <a:alphaModFix/>
          </a:blip>
          <a:stretch>
            <a:fillRect/>
          </a:stretch>
        </p:blipFill>
        <p:spPr>
          <a:xfrm>
            <a:off x="152400" y="971071"/>
            <a:ext cx="2937424" cy="3521554"/>
          </a:xfrm>
          <a:prstGeom prst="rect">
            <a:avLst/>
          </a:prstGeom>
          <a:noFill/>
          <a:ln>
            <a:noFill/>
          </a:ln>
        </p:spPr>
      </p:pic>
      <p:pic>
        <p:nvPicPr>
          <p:cNvPr id="183" name="Google Shape;183;p29"/>
          <p:cNvPicPr preferRelativeResize="0"/>
          <p:nvPr/>
        </p:nvPicPr>
        <p:blipFill>
          <a:blip r:embed="rId4">
            <a:alphaModFix/>
          </a:blip>
          <a:stretch>
            <a:fillRect/>
          </a:stretch>
        </p:blipFill>
        <p:spPr>
          <a:xfrm>
            <a:off x="3391592" y="906800"/>
            <a:ext cx="3235233" cy="3585825"/>
          </a:xfrm>
          <a:prstGeom prst="rect">
            <a:avLst/>
          </a:prstGeom>
          <a:noFill/>
          <a:ln>
            <a:noFill/>
          </a:ln>
        </p:spPr>
      </p:pic>
      <p:pic>
        <p:nvPicPr>
          <p:cNvPr id="184" name="Google Shape;184;p29"/>
          <p:cNvPicPr preferRelativeResize="0"/>
          <p:nvPr/>
        </p:nvPicPr>
        <p:blipFill>
          <a:blip r:embed="rId5">
            <a:alphaModFix/>
          </a:blip>
          <a:stretch>
            <a:fillRect/>
          </a:stretch>
        </p:blipFill>
        <p:spPr>
          <a:xfrm>
            <a:off x="7002225" y="953767"/>
            <a:ext cx="1883774" cy="2330757"/>
          </a:xfrm>
          <a:prstGeom prst="rect">
            <a:avLst/>
          </a:prstGeom>
          <a:noFill/>
          <a:ln>
            <a:noFill/>
          </a:ln>
        </p:spPr>
      </p:pic>
      <p:pic>
        <p:nvPicPr>
          <p:cNvPr id="185" name="Google Shape;185;p29"/>
          <p:cNvPicPr preferRelativeResize="0"/>
          <p:nvPr/>
        </p:nvPicPr>
        <p:blipFill>
          <a:blip r:embed="rId6">
            <a:alphaModFix/>
          </a:blip>
          <a:stretch>
            <a:fillRect/>
          </a:stretch>
        </p:blipFill>
        <p:spPr>
          <a:xfrm>
            <a:off x="6952125" y="3406425"/>
            <a:ext cx="1981200" cy="11144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19427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000">
                <a:solidFill>
                  <a:srgbClr val="351C75"/>
                </a:solidFill>
                <a:latin typeface="Lato"/>
                <a:ea typeface="Lato"/>
                <a:cs typeface="Lato"/>
                <a:sym typeface="Lato"/>
              </a:rPr>
              <a:t>Database for my transactional apps,  </a:t>
            </a:r>
            <a:r>
              <a:rPr lang="en" sz="2000">
                <a:solidFill>
                  <a:schemeClr val="accent1"/>
                </a:solidFill>
                <a:latin typeface="Lato"/>
                <a:ea typeface="Lato"/>
                <a:cs typeface="Lato"/>
                <a:sym typeface="Lato"/>
              </a:rPr>
              <a:t>how do I ……..?</a:t>
            </a:r>
            <a:endParaRPr sz="2000">
              <a:solidFill>
                <a:schemeClr val="accent1"/>
              </a:solidFill>
              <a:latin typeface="Lato"/>
              <a:ea typeface="Lato"/>
              <a:cs typeface="Lato"/>
              <a:sym typeface="Lato"/>
            </a:endParaRPr>
          </a:p>
        </p:txBody>
      </p:sp>
      <p:cxnSp>
        <p:nvCxnSpPr>
          <p:cNvPr id="191" name="Google Shape;191;p30"/>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sp>
        <p:nvSpPr>
          <p:cNvPr id="192" name="Google Shape;192;p30"/>
          <p:cNvSpPr txBox="1">
            <a:spLocks noGrp="1"/>
          </p:cNvSpPr>
          <p:nvPr>
            <p:ph type="body" idx="4294967295"/>
          </p:nvPr>
        </p:nvSpPr>
        <p:spPr>
          <a:xfrm>
            <a:off x="639450" y="1108050"/>
            <a:ext cx="7840500" cy="279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a:solidFill>
                  <a:srgbClr val="000000"/>
                </a:solidFill>
                <a:latin typeface="Lato"/>
                <a:ea typeface="Lato"/>
                <a:cs typeface="Lato"/>
                <a:sym typeface="Lato"/>
              </a:rPr>
              <a:t>…. achieve </a:t>
            </a:r>
            <a:r>
              <a:rPr lang="en" sz="1200" b="1">
                <a:solidFill>
                  <a:schemeClr val="accent1"/>
                </a:solidFill>
                <a:latin typeface="Lato"/>
                <a:ea typeface="Lato"/>
                <a:cs typeface="Lato"/>
                <a:sym typeface="Lato"/>
              </a:rPr>
              <a:t>horizontal scale</a:t>
            </a:r>
            <a:r>
              <a:rPr lang="en" sz="1200">
                <a:solidFill>
                  <a:schemeClr val="accent1"/>
                </a:solidFill>
                <a:latin typeface="Lato"/>
                <a:ea typeface="Lato"/>
                <a:cs typeface="Lato"/>
                <a:sym typeface="Lato"/>
              </a:rPr>
              <a:t> </a:t>
            </a:r>
            <a:r>
              <a:rPr lang="en" sz="1200">
                <a:solidFill>
                  <a:srgbClr val="000000"/>
                </a:solidFill>
                <a:latin typeface="Lato"/>
                <a:ea typeface="Lato"/>
                <a:cs typeface="Lato"/>
                <a:sym typeface="Lato"/>
              </a:rPr>
              <a:t>without compromising uptime or data integrity?</a:t>
            </a:r>
            <a:endParaRPr sz="1200">
              <a:solidFill>
                <a:srgbClr val="000000"/>
              </a:solidFill>
              <a:latin typeface="Lato"/>
              <a:ea typeface="Lato"/>
              <a:cs typeface="Lato"/>
              <a:sym typeface="Lato"/>
            </a:endParaRPr>
          </a:p>
          <a:p>
            <a:pPr marL="0" lvl="0" indent="0" algn="l" rtl="0">
              <a:lnSpc>
                <a:spcPct val="115000"/>
              </a:lnSpc>
              <a:spcBef>
                <a:spcPts val="800"/>
              </a:spcBef>
              <a:spcAft>
                <a:spcPts val="0"/>
              </a:spcAft>
              <a:buNone/>
            </a:pPr>
            <a:r>
              <a:rPr lang="en" sz="1200">
                <a:solidFill>
                  <a:srgbClr val="000000"/>
                </a:solidFill>
                <a:latin typeface="Lato"/>
                <a:ea typeface="Lato"/>
                <a:cs typeface="Lato"/>
                <a:sym typeface="Lato"/>
              </a:rPr>
              <a:t>…. ensure</a:t>
            </a:r>
            <a:r>
              <a:rPr lang="en" sz="1200">
                <a:solidFill>
                  <a:schemeClr val="accent1"/>
                </a:solidFill>
                <a:latin typeface="Lato"/>
                <a:ea typeface="Lato"/>
                <a:cs typeface="Lato"/>
                <a:sym typeface="Lato"/>
              </a:rPr>
              <a:t> </a:t>
            </a:r>
            <a:r>
              <a:rPr lang="en" sz="1200" b="1">
                <a:solidFill>
                  <a:schemeClr val="accent1"/>
                </a:solidFill>
                <a:latin typeface="Lato"/>
                <a:ea typeface="Lato"/>
                <a:cs typeface="Lato"/>
                <a:sym typeface="Lato"/>
              </a:rPr>
              <a:t>high availability and resilience</a:t>
            </a:r>
            <a:r>
              <a:rPr lang="en" sz="1200" b="1">
                <a:solidFill>
                  <a:srgbClr val="000000"/>
                </a:solidFill>
                <a:latin typeface="Lato"/>
                <a:ea typeface="Lato"/>
                <a:cs typeface="Lato"/>
                <a:sym typeface="Lato"/>
              </a:rPr>
              <a:t> i</a:t>
            </a:r>
            <a:r>
              <a:rPr lang="en" sz="1200">
                <a:solidFill>
                  <a:srgbClr val="000000"/>
                </a:solidFill>
                <a:latin typeface="Lato"/>
                <a:ea typeface="Lato"/>
                <a:cs typeface="Lato"/>
                <a:sym typeface="Lato"/>
              </a:rPr>
              <a:t>n the face of failures, upgrades and  patches ?</a:t>
            </a:r>
            <a:endParaRPr sz="1200">
              <a:solidFill>
                <a:srgbClr val="000000"/>
              </a:solidFill>
              <a:latin typeface="Lato"/>
              <a:ea typeface="Lato"/>
              <a:cs typeface="Lato"/>
              <a:sym typeface="Lato"/>
            </a:endParaRPr>
          </a:p>
          <a:p>
            <a:pPr marL="0" lvl="0" indent="0" algn="l" rtl="0">
              <a:lnSpc>
                <a:spcPct val="115000"/>
              </a:lnSpc>
              <a:spcBef>
                <a:spcPts val="800"/>
              </a:spcBef>
              <a:spcAft>
                <a:spcPts val="0"/>
              </a:spcAft>
              <a:buNone/>
            </a:pPr>
            <a:r>
              <a:rPr lang="en" sz="1200">
                <a:solidFill>
                  <a:srgbClr val="000000"/>
                </a:solidFill>
                <a:latin typeface="Lato"/>
                <a:ea typeface="Lato"/>
                <a:cs typeface="Lato"/>
                <a:sym typeface="Lato"/>
              </a:rPr>
              <a:t>…. deploy and manage services on</a:t>
            </a:r>
            <a:r>
              <a:rPr lang="en" sz="1200" b="1">
                <a:solidFill>
                  <a:schemeClr val="accent1"/>
                </a:solidFill>
                <a:latin typeface="Lato"/>
                <a:ea typeface="Lato"/>
                <a:cs typeface="Lato"/>
                <a:sym typeface="Lato"/>
              </a:rPr>
              <a:t> Kubernetes and the Cloud</a:t>
            </a:r>
            <a:r>
              <a:rPr lang="en" sz="1200">
                <a:solidFill>
                  <a:srgbClr val="000000"/>
                </a:solidFill>
                <a:latin typeface="Lato"/>
                <a:ea typeface="Lato"/>
                <a:cs typeface="Lato"/>
                <a:sym typeface="Lato"/>
              </a:rPr>
              <a:t> and across Clouds?</a:t>
            </a:r>
            <a:endParaRPr sz="1200">
              <a:solidFill>
                <a:srgbClr val="000000"/>
              </a:solidFill>
              <a:latin typeface="Lato"/>
              <a:ea typeface="Lato"/>
              <a:cs typeface="Lato"/>
              <a:sym typeface="Lato"/>
            </a:endParaRPr>
          </a:p>
          <a:p>
            <a:pPr marL="0" lvl="0" indent="0" algn="l" rtl="0">
              <a:lnSpc>
                <a:spcPct val="115000"/>
              </a:lnSpc>
              <a:spcBef>
                <a:spcPts val="800"/>
              </a:spcBef>
              <a:spcAft>
                <a:spcPts val="0"/>
              </a:spcAft>
              <a:buNone/>
            </a:pPr>
            <a:r>
              <a:rPr lang="en" sz="1200">
                <a:solidFill>
                  <a:srgbClr val="000000"/>
                </a:solidFill>
                <a:latin typeface="Lato"/>
                <a:ea typeface="Lato"/>
                <a:cs typeface="Lato"/>
                <a:sym typeface="Lato"/>
              </a:rPr>
              <a:t>…. </a:t>
            </a:r>
            <a:r>
              <a:rPr lang="en" sz="1200" b="1">
                <a:solidFill>
                  <a:schemeClr val="accent1"/>
                </a:solidFill>
                <a:latin typeface="Lato"/>
                <a:ea typeface="Lato"/>
                <a:cs typeface="Lato"/>
                <a:sym typeface="Lato"/>
              </a:rPr>
              <a:t>minimize the disruption</a:t>
            </a:r>
            <a:r>
              <a:rPr lang="en" sz="1200">
                <a:solidFill>
                  <a:schemeClr val="accent1"/>
                </a:solidFill>
                <a:latin typeface="Lato"/>
                <a:ea typeface="Lato"/>
                <a:cs typeface="Lato"/>
                <a:sym typeface="Lato"/>
              </a:rPr>
              <a:t> </a:t>
            </a:r>
            <a:r>
              <a:rPr lang="en" sz="1200">
                <a:solidFill>
                  <a:srgbClr val="000000"/>
                </a:solidFill>
                <a:latin typeface="Lato"/>
                <a:ea typeface="Lato"/>
                <a:cs typeface="Lato"/>
                <a:sym typeface="Lato"/>
              </a:rPr>
              <a:t>of moving off traditional databases?</a:t>
            </a:r>
            <a:endParaRPr sz="1200">
              <a:solidFill>
                <a:schemeClr val="dk1"/>
              </a:solidFill>
              <a:latin typeface="Lato"/>
              <a:ea typeface="Lato"/>
              <a:cs typeface="Lato"/>
              <a:sym typeface="Lato"/>
            </a:endParaRPr>
          </a:p>
          <a:p>
            <a:pPr marL="0" marR="0" lvl="0" indent="0" algn="l" rtl="0">
              <a:lnSpc>
                <a:spcPct val="115000"/>
              </a:lnSpc>
              <a:spcBef>
                <a:spcPts val="800"/>
              </a:spcBef>
              <a:spcAft>
                <a:spcPts val="0"/>
              </a:spcAft>
              <a:buNone/>
            </a:pPr>
            <a:r>
              <a:rPr lang="en" sz="1200">
                <a:solidFill>
                  <a:srgbClr val="000000"/>
                </a:solidFill>
                <a:latin typeface="Lato"/>
                <a:ea typeface="Lato"/>
                <a:cs typeface="Lato"/>
                <a:sym typeface="Lato"/>
              </a:rPr>
              <a:t>….</a:t>
            </a:r>
            <a:r>
              <a:rPr lang="en" sz="1200" b="1">
                <a:solidFill>
                  <a:srgbClr val="E69138"/>
                </a:solidFill>
                <a:latin typeface="Lato"/>
                <a:ea typeface="Lato"/>
                <a:cs typeface="Lato"/>
                <a:sym typeface="Lato"/>
              </a:rPr>
              <a:t> </a:t>
            </a:r>
            <a:r>
              <a:rPr lang="en" sz="1200">
                <a:solidFill>
                  <a:srgbClr val="000000"/>
                </a:solidFill>
                <a:latin typeface="Lato"/>
                <a:ea typeface="Lato"/>
                <a:cs typeface="Lato"/>
                <a:sym typeface="Lato"/>
              </a:rPr>
              <a:t>spend less time managing</a:t>
            </a:r>
            <a:r>
              <a:rPr lang="en" sz="1200" b="1">
                <a:solidFill>
                  <a:srgbClr val="B45F06"/>
                </a:solidFill>
                <a:latin typeface="Lato"/>
                <a:ea typeface="Lato"/>
                <a:cs typeface="Lato"/>
                <a:sym typeface="Lato"/>
              </a:rPr>
              <a:t> </a:t>
            </a:r>
            <a:r>
              <a:rPr lang="en" sz="1200">
                <a:solidFill>
                  <a:srgbClr val="000000"/>
                </a:solidFill>
                <a:latin typeface="Lato"/>
                <a:ea typeface="Lato"/>
                <a:cs typeface="Lato"/>
                <a:sym typeface="Lato"/>
              </a:rPr>
              <a:t>the database by easily offering a “</a:t>
            </a:r>
            <a:r>
              <a:rPr lang="en" sz="1200" b="1">
                <a:solidFill>
                  <a:schemeClr val="accent1"/>
                </a:solidFill>
                <a:latin typeface="Lato"/>
                <a:ea typeface="Lato"/>
                <a:cs typeface="Lato"/>
                <a:sym typeface="Lato"/>
              </a:rPr>
              <a:t>DB as a service”</a:t>
            </a:r>
            <a:r>
              <a:rPr lang="en" sz="1200">
                <a:solidFill>
                  <a:srgbClr val="000000"/>
                </a:solidFill>
                <a:latin typeface="Lato"/>
                <a:ea typeface="Lato"/>
                <a:cs typeface="Lato"/>
                <a:sym typeface="Lato"/>
              </a:rPr>
              <a:t> to developers?</a:t>
            </a:r>
            <a:endParaRPr sz="1200">
              <a:solidFill>
                <a:srgbClr val="000000"/>
              </a:solidFill>
              <a:latin typeface="Lato"/>
              <a:ea typeface="Lato"/>
              <a:cs typeface="Lato"/>
              <a:sym typeface="Lato"/>
            </a:endParaRPr>
          </a:p>
          <a:p>
            <a:pPr marL="0" marR="0" lvl="0" indent="0" algn="l" rtl="0">
              <a:lnSpc>
                <a:spcPct val="115000"/>
              </a:lnSpc>
              <a:spcBef>
                <a:spcPts val="800"/>
              </a:spcBef>
              <a:spcAft>
                <a:spcPts val="0"/>
              </a:spcAft>
              <a:buNone/>
            </a:pPr>
            <a:r>
              <a:rPr lang="en" sz="1200">
                <a:solidFill>
                  <a:srgbClr val="000000"/>
                </a:solidFill>
                <a:latin typeface="Lato"/>
                <a:ea typeface="Lato"/>
                <a:cs typeface="Lato"/>
                <a:sym typeface="Lato"/>
              </a:rPr>
              <a:t>…. boost developer productivity by supporting </a:t>
            </a:r>
            <a:r>
              <a:rPr lang="en" sz="1200" b="1">
                <a:solidFill>
                  <a:schemeClr val="accent1"/>
                </a:solidFill>
                <a:latin typeface="Lato"/>
                <a:ea typeface="Lato"/>
                <a:cs typeface="Lato"/>
                <a:sym typeface="Lato"/>
              </a:rPr>
              <a:t>modern tools and frameworks</a:t>
            </a:r>
            <a:r>
              <a:rPr lang="en" sz="1200">
                <a:solidFill>
                  <a:srgbClr val="000000"/>
                </a:solidFill>
                <a:latin typeface="Lato"/>
                <a:ea typeface="Lato"/>
                <a:cs typeface="Lato"/>
                <a:sym typeface="Lato"/>
              </a:rPr>
              <a:t> </a:t>
            </a:r>
            <a:endParaRPr sz="1200" b="1">
              <a:solidFill>
                <a:schemeClr val="accent1"/>
              </a:solidFill>
              <a:latin typeface="Lato"/>
              <a:ea typeface="Lato"/>
              <a:cs typeface="Lato"/>
              <a:sym typeface="Lato"/>
            </a:endParaRPr>
          </a:p>
          <a:p>
            <a:pPr marL="0" marR="0" lvl="0" indent="0" algn="l" rtl="0">
              <a:lnSpc>
                <a:spcPct val="115000"/>
              </a:lnSpc>
              <a:spcBef>
                <a:spcPts val="800"/>
              </a:spcBef>
              <a:spcAft>
                <a:spcPts val="0"/>
              </a:spcAft>
              <a:buNone/>
            </a:pPr>
            <a:r>
              <a:rPr lang="en" sz="1200">
                <a:solidFill>
                  <a:srgbClr val="000000"/>
                </a:solidFill>
                <a:latin typeface="Lato"/>
                <a:ea typeface="Lato"/>
                <a:cs typeface="Lato"/>
                <a:sym typeface="Lato"/>
              </a:rPr>
              <a:t>…. keep </a:t>
            </a:r>
            <a:r>
              <a:rPr lang="en" sz="1200" b="1">
                <a:solidFill>
                  <a:schemeClr val="accent1"/>
                </a:solidFill>
                <a:latin typeface="Lato"/>
                <a:ea typeface="Lato"/>
                <a:cs typeface="Lato"/>
                <a:sym typeface="Lato"/>
              </a:rPr>
              <a:t>data secure</a:t>
            </a:r>
            <a:r>
              <a:rPr lang="en" sz="1200">
                <a:solidFill>
                  <a:srgbClr val="F75821"/>
                </a:solidFill>
                <a:latin typeface="Lato"/>
                <a:ea typeface="Lato"/>
                <a:cs typeface="Lato"/>
                <a:sym typeface="Lato"/>
              </a:rPr>
              <a:t> </a:t>
            </a:r>
            <a:r>
              <a:rPr lang="en" sz="1200">
                <a:solidFill>
                  <a:srgbClr val="000000"/>
                </a:solidFill>
                <a:latin typeface="Lato"/>
                <a:ea typeface="Lato"/>
                <a:cs typeface="Lato"/>
                <a:sym typeface="Lato"/>
              </a:rPr>
              <a:t>without compromising productivity</a:t>
            </a:r>
            <a:endParaRPr sz="1200">
              <a:solidFill>
                <a:srgbClr val="000000"/>
              </a:solidFill>
              <a:latin typeface="Lato"/>
              <a:ea typeface="Lato"/>
              <a:cs typeface="Lato"/>
              <a:sym typeface="Lato"/>
            </a:endParaRPr>
          </a:p>
          <a:p>
            <a:pPr marL="0" lvl="0" indent="0" algn="l" rtl="0">
              <a:lnSpc>
                <a:spcPct val="115000"/>
              </a:lnSpc>
              <a:spcBef>
                <a:spcPts val="800"/>
              </a:spcBef>
              <a:spcAft>
                <a:spcPts val="0"/>
              </a:spcAft>
              <a:buNone/>
            </a:pPr>
            <a:r>
              <a:rPr lang="en" sz="1200">
                <a:solidFill>
                  <a:srgbClr val="000000"/>
                </a:solidFill>
                <a:latin typeface="Lato"/>
                <a:ea typeface="Lato"/>
                <a:cs typeface="Lato"/>
                <a:sym typeface="Lato"/>
              </a:rPr>
              <a:t>…. achieve</a:t>
            </a:r>
            <a:r>
              <a:rPr lang="en" sz="1200" b="1">
                <a:solidFill>
                  <a:srgbClr val="FF6E42"/>
                </a:solidFill>
                <a:latin typeface="Lato"/>
                <a:ea typeface="Lato"/>
                <a:cs typeface="Lato"/>
                <a:sym typeface="Lato"/>
              </a:rPr>
              <a:t> </a:t>
            </a:r>
            <a:r>
              <a:rPr lang="en" sz="1200" b="1">
                <a:solidFill>
                  <a:schemeClr val="accent1"/>
                </a:solidFill>
                <a:latin typeface="Lato"/>
                <a:ea typeface="Lato"/>
                <a:cs typeface="Lato"/>
                <a:sym typeface="Lato"/>
              </a:rPr>
              <a:t>low latency</a:t>
            </a:r>
            <a:r>
              <a:rPr lang="en" sz="1200">
                <a:solidFill>
                  <a:srgbClr val="000000"/>
                </a:solidFill>
                <a:latin typeface="Lato"/>
                <a:ea typeface="Lato"/>
                <a:cs typeface="Lato"/>
                <a:sym typeface="Lato"/>
              </a:rPr>
              <a:t> at scale for real time applications</a:t>
            </a:r>
            <a:endParaRPr sz="1200">
              <a:solidFill>
                <a:srgbClr val="FF0000"/>
              </a:solidFill>
              <a:latin typeface="Lato"/>
              <a:ea typeface="Lato"/>
              <a:cs typeface="Lato"/>
              <a:sym typeface="Lato"/>
            </a:endParaRPr>
          </a:p>
          <a:p>
            <a:pPr marL="0" lvl="0" indent="0" algn="l" rtl="0">
              <a:lnSpc>
                <a:spcPct val="115000"/>
              </a:lnSpc>
              <a:spcBef>
                <a:spcPts val="800"/>
              </a:spcBef>
              <a:spcAft>
                <a:spcPts val="0"/>
              </a:spcAft>
              <a:buClr>
                <a:schemeClr val="dk1"/>
              </a:buClr>
              <a:buSzPts val="1100"/>
              <a:buFont typeface="Arial"/>
              <a:buNone/>
            </a:pPr>
            <a:r>
              <a:rPr lang="en" sz="1200">
                <a:solidFill>
                  <a:srgbClr val="000000"/>
                </a:solidFill>
                <a:latin typeface="Lato"/>
                <a:ea typeface="Lato"/>
                <a:cs typeface="Lato"/>
                <a:sym typeface="Lato"/>
              </a:rPr>
              <a:t>…. adhere to cloud native architectures (more databases) while </a:t>
            </a:r>
            <a:r>
              <a:rPr lang="en" sz="1200" b="1">
                <a:solidFill>
                  <a:srgbClr val="F75821"/>
                </a:solidFill>
                <a:latin typeface="Lato"/>
                <a:ea typeface="Lato"/>
                <a:cs typeface="Lato"/>
                <a:sym typeface="Lato"/>
              </a:rPr>
              <a:t>keeping cost in check</a:t>
            </a:r>
            <a:r>
              <a:rPr lang="en" sz="1200">
                <a:solidFill>
                  <a:srgbClr val="000000"/>
                </a:solidFill>
                <a:latin typeface="Lato"/>
                <a:ea typeface="Lato"/>
                <a:cs typeface="Lato"/>
                <a:sym typeface="Lato"/>
              </a:rPr>
              <a:t>?</a:t>
            </a:r>
            <a:endParaRPr sz="1200">
              <a:solidFill>
                <a:srgbClr val="000000"/>
              </a:solidFill>
              <a:latin typeface="Lato"/>
              <a:ea typeface="Lato"/>
              <a:cs typeface="Lato"/>
              <a:sym typeface="Lato"/>
            </a:endParaRPr>
          </a:p>
          <a:p>
            <a:pPr marL="0" lvl="0" indent="0" algn="l" rtl="0">
              <a:lnSpc>
                <a:spcPct val="115000"/>
              </a:lnSpc>
              <a:spcBef>
                <a:spcPts val="800"/>
              </a:spcBef>
              <a:spcAft>
                <a:spcPts val="0"/>
              </a:spcAft>
              <a:buClr>
                <a:schemeClr val="dk1"/>
              </a:buClr>
              <a:buSzPts val="1100"/>
              <a:buFont typeface="Arial"/>
              <a:buNone/>
            </a:pPr>
            <a:endParaRPr sz="1200">
              <a:solidFill>
                <a:srgbClr val="000000"/>
              </a:solidFill>
              <a:latin typeface="Lato"/>
              <a:ea typeface="Lato"/>
              <a:cs typeface="Lato"/>
              <a:sym typeface="Lato"/>
            </a:endParaRPr>
          </a:p>
          <a:p>
            <a:pPr marL="0" marR="0" lvl="0" indent="0" algn="l" rtl="0">
              <a:lnSpc>
                <a:spcPct val="115000"/>
              </a:lnSpc>
              <a:spcBef>
                <a:spcPts val="800"/>
              </a:spcBef>
              <a:spcAft>
                <a:spcPts val="800"/>
              </a:spcAft>
              <a:buNone/>
            </a:pPr>
            <a:r>
              <a:rPr lang="en" sz="1400" b="1" i="1">
                <a:solidFill>
                  <a:srgbClr val="351C75"/>
                </a:solidFill>
                <a:latin typeface="Lato"/>
                <a:ea typeface="Lato"/>
                <a:cs typeface="Lato"/>
                <a:sym typeface="Lato"/>
              </a:rPr>
              <a:t>How do I do all of this</a:t>
            </a:r>
            <a:r>
              <a:rPr lang="en" sz="1400" b="1" i="1">
                <a:solidFill>
                  <a:srgbClr val="B45F06"/>
                </a:solidFill>
                <a:latin typeface="Lato"/>
                <a:ea typeface="Lato"/>
                <a:cs typeface="Lato"/>
                <a:sym typeface="Lato"/>
              </a:rPr>
              <a:t> </a:t>
            </a:r>
            <a:r>
              <a:rPr lang="en" sz="1400" b="1" i="1" u="sng">
                <a:solidFill>
                  <a:schemeClr val="accent1"/>
                </a:solidFill>
                <a:latin typeface="Lato"/>
                <a:ea typeface="Lato"/>
                <a:cs typeface="Lato"/>
                <a:sym typeface="Lato"/>
              </a:rPr>
              <a:t>and</a:t>
            </a:r>
            <a:r>
              <a:rPr lang="en" sz="1400" b="1" i="1">
                <a:solidFill>
                  <a:srgbClr val="B45F06"/>
                </a:solidFill>
                <a:latin typeface="Lato"/>
                <a:ea typeface="Lato"/>
                <a:cs typeface="Lato"/>
                <a:sym typeface="Lato"/>
              </a:rPr>
              <a:t> </a:t>
            </a:r>
            <a:r>
              <a:rPr lang="en" sz="1400" b="1" i="1">
                <a:solidFill>
                  <a:srgbClr val="351C75"/>
                </a:solidFill>
                <a:latin typeface="Lato"/>
                <a:ea typeface="Lato"/>
                <a:cs typeface="Lato"/>
                <a:sym typeface="Lato"/>
              </a:rPr>
              <a:t>give my developers the rich database feature set they are familiar with ?</a:t>
            </a:r>
            <a:endParaRPr sz="1400" b="1" i="1">
              <a:solidFill>
                <a:srgbClr val="351C75"/>
              </a:solidFill>
              <a:latin typeface="Lato"/>
              <a:ea typeface="Lato"/>
              <a:cs typeface="Lato"/>
              <a:sym typeface="Lato"/>
            </a:endParaRPr>
          </a:p>
        </p:txBody>
      </p:sp>
      <p:sp>
        <p:nvSpPr>
          <p:cNvPr id="193" name="Google Shape;193;p30"/>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p:nvPr/>
        </p:nvSpPr>
        <p:spPr>
          <a:xfrm>
            <a:off x="1165975" y="1608425"/>
            <a:ext cx="2929500" cy="3684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NoSQL</a:t>
            </a:r>
            <a:endParaRPr sz="1700" b="1">
              <a:solidFill>
                <a:srgbClr val="EFEFEF"/>
              </a:solidFill>
              <a:latin typeface="Lato"/>
              <a:ea typeface="Lato"/>
              <a:cs typeface="Lato"/>
              <a:sym typeface="Lato"/>
            </a:endParaRPr>
          </a:p>
        </p:txBody>
      </p:sp>
      <p:sp>
        <p:nvSpPr>
          <p:cNvPr id="199" name="Google Shape;199;p31"/>
          <p:cNvSpPr/>
          <p:nvPr/>
        </p:nvSpPr>
        <p:spPr>
          <a:xfrm>
            <a:off x="1165975" y="1164725"/>
            <a:ext cx="2929500" cy="3801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Operational Excellence</a:t>
            </a:r>
            <a:endParaRPr sz="300" b="1">
              <a:solidFill>
                <a:srgbClr val="EFEFEF"/>
              </a:solidFill>
              <a:latin typeface="Lato"/>
              <a:ea typeface="Lato"/>
              <a:cs typeface="Lato"/>
              <a:sym typeface="Lato"/>
            </a:endParaRPr>
          </a:p>
        </p:txBody>
      </p:sp>
      <p:sp>
        <p:nvSpPr>
          <p:cNvPr id="200" name="Google Shape;200;p31"/>
          <p:cNvSpPr/>
          <p:nvPr/>
        </p:nvSpPr>
        <p:spPr>
          <a:xfrm flipH="1">
            <a:off x="5069175" y="1151225"/>
            <a:ext cx="2884200" cy="3801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700" b="1">
                <a:solidFill>
                  <a:srgbClr val="351C75"/>
                </a:solidFill>
                <a:latin typeface="Lato"/>
                <a:ea typeface="Lato"/>
                <a:cs typeface="Lato"/>
                <a:sym typeface="Lato"/>
              </a:rPr>
              <a:t>Developer Productivity</a:t>
            </a:r>
            <a:endParaRPr sz="300" b="1">
              <a:solidFill>
                <a:srgbClr val="351C75"/>
              </a:solidFill>
              <a:latin typeface="Lato"/>
              <a:ea typeface="Lato"/>
              <a:cs typeface="Lato"/>
              <a:sym typeface="Lato"/>
            </a:endParaRPr>
          </a:p>
        </p:txBody>
      </p:sp>
      <p:sp>
        <p:nvSpPr>
          <p:cNvPr id="201" name="Google Shape;201;p31"/>
          <p:cNvSpPr txBox="1">
            <a:spLocks noGrp="1"/>
          </p:cNvSpPr>
          <p:nvPr>
            <p:ph type="title"/>
          </p:nvPr>
        </p:nvSpPr>
        <p:spPr>
          <a:xfrm>
            <a:off x="311700" y="186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latin typeface="Lato"/>
                <a:ea typeface="Lato"/>
                <a:cs typeface="Lato"/>
                <a:sym typeface="Lato"/>
              </a:rPr>
              <a:t>Current database options force </a:t>
            </a:r>
            <a:r>
              <a:rPr lang="en">
                <a:solidFill>
                  <a:schemeClr val="accent1"/>
                </a:solidFill>
                <a:latin typeface="Lato"/>
                <a:ea typeface="Lato"/>
                <a:cs typeface="Lato"/>
                <a:sym typeface="Lato"/>
              </a:rPr>
              <a:t>trade offs …….</a:t>
            </a:r>
            <a:endParaRPr>
              <a:solidFill>
                <a:schemeClr val="accent1"/>
              </a:solidFill>
              <a:latin typeface="Lato"/>
              <a:ea typeface="Lato"/>
              <a:cs typeface="Lato"/>
              <a:sym typeface="Lato"/>
            </a:endParaRPr>
          </a:p>
        </p:txBody>
      </p:sp>
      <p:sp>
        <p:nvSpPr>
          <p:cNvPr id="202" name="Google Shape;202;p31"/>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203" name="Google Shape;203;p31"/>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sp>
        <p:nvSpPr>
          <p:cNvPr id="204" name="Google Shape;204;p31"/>
          <p:cNvSpPr/>
          <p:nvPr/>
        </p:nvSpPr>
        <p:spPr>
          <a:xfrm>
            <a:off x="1165975" y="3894430"/>
            <a:ext cx="2929500" cy="3684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Scale</a:t>
            </a:r>
            <a:endParaRPr>
              <a:latin typeface="Lato"/>
              <a:ea typeface="Lato"/>
              <a:cs typeface="Lato"/>
              <a:sym typeface="Lato"/>
            </a:endParaRPr>
          </a:p>
        </p:txBody>
      </p:sp>
      <p:sp>
        <p:nvSpPr>
          <p:cNvPr id="205" name="Google Shape;205;p31"/>
          <p:cNvSpPr/>
          <p:nvPr/>
        </p:nvSpPr>
        <p:spPr>
          <a:xfrm>
            <a:off x="1165975" y="2065629"/>
            <a:ext cx="2929500" cy="3801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Cost Effective</a:t>
            </a:r>
            <a:endParaRPr sz="300" b="1">
              <a:solidFill>
                <a:srgbClr val="EFEFEF"/>
              </a:solidFill>
              <a:latin typeface="Lato"/>
              <a:ea typeface="Lato"/>
              <a:cs typeface="Lato"/>
              <a:sym typeface="Lato"/>
            </a:endParaRPr>
          </a:p>
        </p:txBody>
      </p:sp>
      <p:sp>
        <p:nvSpPr>
          <p:cNvPr id="206" name="Google Shape;206;p31"/>
          <p:cNvSpPr/>
          <p:nvPr/>
        </p:nvSpPr>
        <p:spPr>
          <a:xfrm>
            <a:off x="1165975" y="2522828"/>
            <a:ext cx="2929500" cy="3801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Low Latency</a:t>
            </a:r>
            <a:endParaRPr sz="1700" b="1">
              <a:solidFill>
                <a:srgbClr val="EFEFEF"/>
              </a:solidFill>
              <a:latin typeface="Lato"/>
              <a:ea typeface="Lato"/>
              <a:cs typeface="Lato"/>
              <a:sym typeface="Lato"/>
            </a:endParaRPr>
          </a:p>
        </p:txBody>
      </p:sp>
      <p:sp>
        <p:nvSpPr>
          <p:cNvPr id="207" name="Google Shape;207;p31"/>
          <p:cNvSpPr/>
          <p:nvPr/>
        </p:nvSpPr>
        <p:spPr>
          <a:xfrm>
            <a:off x="1165975" y="2980027"/>
            <a:ext cx="2929500" cy="3684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Cloud</a:t>
            </a:r>
            <a:endParaRPr sz="300" b="1">
              <a:solidFill>
                <a:srgbClr val="EFEFEF"/>
              </a:solidFill>
              <a:latin typeface="Lato"/>
              <a:ea typeface="Lato"/>
              <a:cs typeface="Lato"/>
              <a:sym typeface="Lato"/>
            </a:endParaRPr>
          </a:p>
        </p:txBody>
      </p:sp>
      <p:sp>
        <p:nvSpPr>
          <p:cNvPr id="208" name="Google Shape;208;p31"/>
          <p:cNvSpPr/>
          <p:nvPr/>
        </p:nvSpPr>
        <p:spPr>
          <a:xfrm>
            <a:off x="1165975" y="3437226"/>
            <a:ext cx="2929500" cy="377100"/>
          </a:xfrm>
          <a:prstGeom prst="homePlate">
            <a:avLst>
              <a:gd name="adj" fmla="val 50000"/>
            </a:avLst>
          </a:prstGeom>
          <a:solidFill>
            <a:schemeClr val="accent5"/>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1700" b="1">
                <a:solidFill>
                  <a:srgbClr val="EFEFEF"/>
                </a:solidFill>
                <a:latin typeface="Lato"/>
                <a:ea typeface="Lato"/>
                <a:cs typeface="Lato"/>
                <a:sym typeface="Lato"/>
              </a:rPr>
              <a:t>Ease of deployment</a:t>
            </a:r>
            <a:endParaRPr sz="1700" b="1">
              <a:solidFill>
                <a:srgbClr val="FF0000"/>
              </a:solidFill>
              <a:latin typeface="Lato"/>
              <a:ea typeface="Lato"/>
              <a:cs typeface="Lato"/>
              <a:sym typeface="Lato"/>
            </a:endParaRPr>
          </a:p>
        </p:txBody>
      </p:sp>
      <p:sp>
        <p:nvSpPr>
          <p:cNvPr id="209" name="Google Shape;209;p31"/>
          <p:cNvSpPr txBox="1">
            <a:spLocks noGrp="1"/>
          </p:cNvSpPr>
          <p:nvPr>
            <p:ph type="body" idx="4294967295"/>
          </p:nvPr>
        </p:nvSpPr>
        <p:spPr>
          <a:xfrm>
            <a:off x="3852150" y="2224325"/>
            <a:ext cx="1384200" cy="10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rgbClr val="351C75"/>
                </a:solidFill>
                <a:latin typeface="Avenir"/>
                <a:ea typeface="Avenir"/>
                <a:cs typeface="Avenir"/>
                <a:sym typeface="Avenir"/>
              </a:rPr>
              <a:t>OR</a:t>
            </a:r>
            <a:endParaRPr sz="3500" b="1">
              <a:solidFill>
                <a:srgbClr val="351C75"/>
              </a:solidFill>
              <a:latin typeface="Avenir"/>
              <a:ea typeface="Avenir"/>
              <a:cs typeface="Avenir"/>
              <a:sym typeface="Avenir"/>
            </a:endParaRPr>
          </a:p>
        </p:txBody>
      </p:sp>
      <p:sp>
        <p:nvSpPr>
          <p:cNvPr id="210" name="Google Shape;210;p31"/>
          <p:cNvSpPr/>
          <p:nvPr/>
        </p:nvSpPr>
        <p:spPr>
          <a:xfrm flipH="1">
            <a:off x="5069175" y="3894425"/>
            <a:ext cx="2884200" cy="3684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700" b="1">
                <a:solidFill>
                  <a:srgbClr val="351C75"/>
                </a:solidFill>
                <a:latin typeface="Lato"/>
                <a:ea typeface="Lato"/>
                <a:cs typeface="Lato"/>
                <a:sym typeface="Lato"/>
              </a:rPr>
              <a:t>Performance</a:t>
            </a:r>
            <a:endParaRPr sz="1700" b="1">
              <a:solidFill>
                <a:srgbClr val="FF0000"/>
              </a:solidFill>
              <a:latin typeface="Lato"/>
              <a:ea typeface="Lato"/>
              <a:cs typeface="Lato"/>
              <a:sym typeface="Lato"/>
            </a:endParaRPr>
          </a:p>
        </p:txBody>
      </p:sp>
      <p:sp>
        <p:nvSpPr>
          <p:cNvPr id="211" name="Google Shape;211;p31"/>
          <p:cNvSpPr/>
          <p:nvPr/>
        </p:nvSpPr>
        <p:spPr>
          <a:xfrm flipH="1">
            <a:off x="5069175" y="2065625"/>
            <a:ext cx="2884200" cy="3801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00" b="1">
                <a:solidFill>
                  <a:srgbClr val="351C75"/>
                </a:solidFill>
                <a:latin typeface="Lato"/>
                <a:ea typeface="Lato"/>
                <a:cs typeface="Lato"/>
                <a:sym typeface="Lato"/>
              </a:rPr>
              <a:t>Full Featured</a:t>
            </a:r>
            <a:endParaRPr sz="1700" b="1">
              <a:solidFill>
                <a:srgbClr val="351C75"/>
              </a:solidFill>
              <a:latin typeface="Lato"/>
              <a:ea typeface="Lato"/>
              <a:cs typeface="Lato"/>
              <a:sym typeface="Lato"/>
            </a:endParaRPr>
          </a:p>
        </p:txBody>
      </p:sp>
      <p:sp>
        <p:nvSpPr>
          <p:cNvPr id="212" name="Google Shape;212;p31"/>
          <p:cNvSpPr/>
          <p:nvPr/>
        </p:nvSpPr>
        <p:spPr>
          <a:xfrm flipH="1">
            <a:off x="5069175" y="2522825"/>
            <a:ext cx="2884200" cy="3801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700" b="1">
                <a:solidFill>
                  <a:srgbClr val="351C75"/>
                </a:solidFill>
                <a:latin typeface="Lato"/>
                <a:ea typeface="Lato"/>
                <a:cs typeface="Lato"/>
                <a:sym typeface="Lato"/>
              </a:rPr>
              <a:t>Transactional Consistency</a:t>
            </a:r>
            <a:endParaRPr sz="1700" b="1">
              <a:solidFill>
                <a:srgbClr val="351C75"/>
              </a:solidFill>
              <a:latin typeface="Lato"/>
              <a:ea typeface="Lato"/>
              <a:cs typeface="Lato"/>
              <a:sym typeface="Lato"/>
            </a:endParaRPr>
          </a:p>
        </p:txBody>
      </p:sp>
      <p:sp>
        <p:nvSpPr>
          <p:cNvPr id="213" name="Google Shape;213;p31"/>
          <p:cNvSpPr/>
          <p:nvPr/>
        </p:nvSpPr>
        <p:spPr>
          <a:xfrm flipH="1">
            <a:off x="5069175" y="2980025"/>
            <a:ext cx="2884200" cy="3684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00" b="1">
                <a:solidFill>
                  <a:srgbClr val="351C75"/>
                </a:solidFill>
                <a:latin typeface="Lato"/>
                <a:ea typeface="Lato"/>
                <a:cs typeface="Lato"/>
                <a:sym typeface="Lato"/>
              </a:rPr>
              <a:t>On-Premise</a:t>
            </a:r>
            <a:endParaRPr sz="1700" b="1">
              <a:solidFill>
                <a:srgbClr val="351C75"/>
              </a:solidFill>
              <a:latin typeface="Lato"/>
              <a:ea typeface="Lato"/>
              <a:cs typeface="Lato"/>
              <a:sym typeface="Lato"/>
            </a:endParaRPr>
          </a:p>
        </p:txBody>
      </p:sp>
      <p:sp>
        <p:nvSpPr>
          <p:cNvPr id="214" name="Google Shape;214;p31"/>
          <p:cNvSpPr/>
          <p:nvPr/>
        </p:nvSpPr>
        <p:spPr>
          <a:xfrm flipH="1">
            <a:off x="5069175" y="3437225"/>
            <a:ext cx="2884200" cy="3771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00" b="1">
                <a:solidFill>
                  <a:srgbClr val="351C75"/>
                </a:solidFill>
                <a:latin typeface="Lato"/>
                <a:ea typeface="Lato"/>
                <a:cs typeface="Lato"/>
                <a:sym typeface="Lato"/>
              </a:rPr>
              <a:t>Multi-cloud</a:t>
            </a:r>
            <a:endParaRPr sz="1700" b="1">
              <a:solidFill>
                <a:srgbClr val="351C75"/>
              </a:solidFill>
              <a:latin typeface="Lato"/>
              <a:ea typeface="Lato"/>
              <a:cs typeface="Lato"/>
              <a:sym typeface="Lato"/>
            </a:endParaRPr>
          </a:p>
        </p:txBody>
      </p:sp>
      <p:sp>
        <p:nvSpPr>
          <p:cNvPr id="215" name="Google Shape;215;p31"/>
          <p:cNvSpPr/>
          <p:nvPr/>
        </p:nvSpPr>
        <p:spPr>
          <a:xfrm flipH="1">
            <a:off x="5069175" y="1608425"/>
            <a:ext cx="2884200" cy="368400"/>
          </a:xfrm>
          <a:prstGeom prst="homePlate">
            <a:avLst>
              <a:gd name="adj" fmla="val 50000"/>
            </a:avLst>
          </a:prstGeom>
          <a:gradFill>
            <a:gsLst>
              <a:gs pos="0">
                <a:srgbClr val="FFF6DB"/>
              </a:gs>
              <a:gs pos="100000">
                <a:srgbClr val="FAD25C"/>
              </a:gs>
            </a:gsLst>
            <a:path path="circle">
              <a:fillToRect l="50000" t="50000" r="50000" b="50000"/>
            </a:path>
            <a:tileRect/>
          </a:gra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00" b="1">
                <a:solidFill>
                  <a:srgbClr val="351C75"/>
                </a:solidFill>
                <a:latin typeface="Lato"/>
                <a:ea typeface="Lato"/>
                <a:cs typeface="Lato"/>
                <a:sym typeface="Lato"/>
              </a:rPr>
              <a:t>SQL</a:t>
            </a:r>
            <a:endParaRPr sz="1700" b="1">
              <a:solidFill>
                <a:srgbClr val="351C75"/>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p:nvPr/>
        </p:nvSpPr>
        <p:spPr>
          <a:xfrm>
            <a:off x="3137123" y="2383000"/>
            <a:ext cx="3048600" cy="729900"/>
          </a:xfrm>
          <a:prstGeom prst="roundRect">
            <a:avLst>
              <a:gd name="adj" fmla="val 16667"/>
            </a:avLst>
          </a:prstGeom>
          <a:gradFill>
            <a:gsLst>
              <a:gs pos="0">
                <a:srgbClr val="FFC982"/>
              </a:gs>
              <a:gs pos="100000">
                <a:srgbClr val="F58F0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351C75"/>
              </a:solidFill>
              <a:latin typeface="Lato"/>
              <a:ea typeface="Lato"/>
              <a:cs typeface="Lato"/>
              <a:sym typeface="Lato"/>
            </a:endParaRPr>
          </a:p>
        </p:txBody>
      </p:sp>
      <p:sp>
        <p:nvSpPr>
          <p:cNvPr id="222" name="Google Shape;222;p32"/>
          <p:cNvSpPr/>
          <p:nvPr/>
        </p:nvSpPr>
        <p:spPr>
          <a:xfrm>
            <a:off x="3071495" y="3318981"/>
            <a:ext cx="1322100" cy="12489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5066120" y="3356895"/>
            <a:ext cx="1322100" cy="12489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1484720" y="2129818"/>
            <a:ext cx="1322100" cy="12489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6657470" y="2167493"/>
            <a:ext cx="1322100" cy="12489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3914270" y="835277"/>
            <a:ext cx="1322100" cy="12489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txBox="1">
            <a:spLocks noGrp="1"/>
          </p:cNvSpPr>
          <p:nvPr>
            <p:ph type="title"/>
          </p:nvPr>
        </p:nvSpPr>
        <p:spPr>
          <a:xfrm>
            <a:off x="311700" y="194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latin typeface="Lato"/>
                <a:ea typeface="Lato"/>
                <a:cs typeface="Lato"/>
                <a:sym typeface="Lato"/>
              </a:rPr>
              <a:t>No more tradeoffs</a:t>
            </a:r>
            <a:r>
              <a:rPr lang="en">
                <a:solidFill>
                  <a:srgbClr val="0000FF"/>
                </a:solidFill>
                <a:latin typeface="Lato"/>
                <a:ea typeface="Lato"/>
                <a:cs typeface="Lato"/>
                <a:sym typeface="Lato"/>
              </a:rPr>
              <a:t> </a:t>
            </a:r>
            <a:r>
              <a:rPr lang="en">
                <a:latin typeface="Lato"/>
                <a:ea typeface="Lato"/>
                <a:cs typeface="Lato"/>
                <a:sym typeface="Lato"/>
              </a:rPr>
              <a:t>- </a:t>
            </a:r>
            <a:r>
              <a:rPr lang="en">
                <a:solidFill>
                  <a:schemeClr val="accent1"/>
                </a:solidFill>
                <a:latin typeface="Lato"/>
                <a:ea typeface="Lato"/>
                <a:cs typeface="Lato"/>
                <a:sym typeface="Lato"/>
              </a:rPr>
              <a:t>the promise of Distributed SQL</a:t>
            </a:r>
            <a:endParaRPr>
              <a:solidFill>
                <a:schemeClr val="accent1"/>
              </a:solidFill>
              <a:latin typeface="Lato"/>
              <a:ea typeface="Lato"/>
              <a:cs typeface="Lato"/>
              <a:sym typeface="Lato"/>
            </a:endParaRPr>
          </a:p>
        </p:txBody>
      </p:sp>
      <p:sp>
        <p:nvSpPr>
          <p:cNvPr id="228" name="Google Shape;228;p32"/>
          <p:cNvSpPr txBox="1">
            <a:spLocks noGrp="1"/>
          </p:cNvSpPr>
          <p:nvPr>
            <p:ph type="sldNum" idx="12"/>
          </p:nvPr>
        </p:nvSpPr>
        <p:spPr>
          <a:xfrm>
            <a:off x="8792750" y="4860025"/>
            <a:ext cx="271800" cy="2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b="0">
                <a:solidFill>
                  <a:schemeClr val="dk2"/>
                </a:solidFill>
              </a:rPr>
              <a:t>15</a:t>
            </a:fld>
            <a:endParaRPr sz="1000" b="0">
              <a:solidFill>
                <a:schemeClr val="dk2"/>
              </a:solidFill>
            </a:endParaRPr>
          </a:p>
        </p:txBody>
      </p:sp>
      <p:sp>
        <p:nvSpPr>
          <p:cNvPr id="229" name="Google Shape;229;p32"/>
          <p:cNvSpPr txBox="1"/>
          <p:nvPr/>
        </p:nvSpPr>
        <p:spPr>
          <a:xfrm>
            <a:off x="4757475" y="2859800"/>
            <a:ext cx="1101300" cy="2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51C75"/>
                </a:solidFill>
                <a:latin typeface="Lato"/>
                <a:ea typeface="Lato"/>
                <a:cs typeface="Lato"/>
                <a:sym typeface="Lato"/>
              </a:rPr>
              <a:t>100%  Open Source</a:t>
            </a:r>
            <a:endParaRPr sz="800" b="1">
              <a:solidFill>
                <a:srgbClr val="351C75"/>
              </a:solidFill>
              <a:latin typeface="Lato"/>
              <a:ea typeface="Lato"/>
              <a:cs typeface="Lato"/>
              <a:sym typeface="Lato"/>
            </a:endParaRPr>
          </a:p>
        </p:txBody>
      </p:sp>
      <p:sp>
        <p:nvSpPr>
          <p:cNvPr id="230" name="Google Shape;230;p32"/>
          <p:cNvSpPr txBox="1"/>
          <p:nvPr/>
        </p:nvSpPr>
        <p:spPr>
          <a:xfrm>
            <a:off x="3425600" y="2864700"/>
            <a:ext cx="1322100" cy="2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51C75"/>
                </a:solidFill>
                <a:latin typeface="Lato"/>
                <a:ea typeface="Lato"/>
                <a:cs typeface="Lato"/>
                <a:sym typeface="Lato"/>
              </a:rPr>
              <a:t>Multi/ Hybrid cloud /K8s</a:t>
            </a:r>
            <a:endParaRPr sz="800" b="1">
              <a:solidFill>
                <a:srgbClr val="351C75"/>
              </a:solidFill>
              <a:latin typeface="Lato"/>
              <a:ea typeface="Lato"/>
              <a:cs typeface="Lato"/>
              <a:sym typeface="Lato"/>
            </a:endParaRPr>
          </a:p>
        </p:txBody>
      </p:sp>
      <p:grpSp>
        <p:nvGrpSpPr>
          <p:cNvPr id="231" name="Google Shape;231;p32"/>
          <p:cNvGrpSpPr/>
          <p:nvPr/>
        </p:nvGrpSpPr>
        <p:grpSpPr>
          <a:xfrm>
            <a:off x="5013634" y="3411695"/>
            <a:ext cx="1450800" cy="942904"/>
            <a:chOff x="5623234" y="3411695"/>
            <a:chExt cx="1450800" cy="942904"/>
          </a:xfrm>
        </p:grpSpPr>
        <p:sp>
          <p:nvSpPr>
            <p:cNvPr id="232" name="Google Shape;232;p32"/>
            <p:cNvSpPr txBox="1"/>
            <p:nvPr/>
          </p:nvSpPr>
          <p:spPr>
            <a:xfrm>
              <a:off x="5623234" y="4081599"/>
              <a:ext cx="14508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351C75"/>
                  </a:solidFill>
                  <a:latin typeface="Lato"/>
                  <a:ea typeface="Lato"/>
                  <a:cs typeface="Lato"/>
                  <a:sym typeface="Lato"/>
                </a:rPr>
                <a:t>Geo Distribution</a:t>
              </a:r>
              <a:endParaRPr sz="1200">
                <a:solidFill>
                  <a:srgbClr val="351C75"/>
                </a:solidFill>
                <a:latin typeface="Lato"/>
                <a:ea typeface="Lato"/>
                <a:cs typeface="Lato"/>
                <a:sym typeface="Lato"/>
              </a:endParaRPr>
            </a:p>
          </p:txBody>
        </p:sp>
        <p:pic>
          <p:nvPicPr>
            <p:cNvPr id="233" name="Google Shape;233;p32"/>
            <p:cNvPicPr preferRelativeResize="0"/>
            <p:nvPr/>
          </p:nvPicPr>
          <p:blipFill>
            <a:blip r:embed="rId3">
              <a:alphaModFix/>
            </a:blip>
            <a:stretch>
              <a:fillRect/>
            </a:stretch>
          </p:blipFill>
          <p:spPr>
            <a:xfrm>
              <a:off x="6047712" y="3411695"/>
              <a:ext cx="601850" cy="604085"/>
            </a:xfrm>
            <a:prstGeom prst="rect">
              <a:avLst/>
            </a:prstGeom>
            <a:noFill/>
            <a:ln>
              <a:noFill/>
            </a:ln>
          </p:spPr>
        </p:pic>
      </p:grpSp>
      <p:grpSp>
        <p:nvGrpSpPr>
          <p:cNvPr id="234" name="Google Shape;234;p32"/>
          <p:cNvGrpSpPr/>
          <p:nvPr/>
        </p:nvGrpSpPr>
        <p:grpSpPr>
          <a:xfrm>
            <a:off x="1442300" y="2195063"/>
            <a:ext cx="1450800" cy="937774"/>
            <a:chOff x="1899500" y="3414263"/>
            <a:chExt cx="1450800" cy="937774"/>
          </a:xfrm>
        </p:grpSpPr>
        <p:sp>
          <p:nvSpPr>
            <p:cNvPr id="235" name="Google Shape;235;p32"/>
            <p:cNvSpPr txBox="1"/>
            <p:nvPr/>
          </p:nvSpPr>
          <p:spPr>
            <a:xfrm>
              <a:off x="1899500" y="4079037"/>
              <a:ext cx="14508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351C75"/>
                  </a:solidFill>
                  <a:latin typeface="Lato"/>
                  <a:ea typeface="Lato"/>
                  <a:cs typeface="Lato"/>
                  <a:sym typeface="Lato"/>
                </a:rPr>
                <a:t>Resilience &amp; HA</a:t>
              </a:r>
              <a:endParaRPr sz="1200">
                <a:solidFill>
                  <a:srgbClr val="351C75"/>
                </a:solidFill>
                <a:latin typeface="Lato"/>
                <a:ea typeface="Lato"/>
                <a:cs typeface="Lato"/>
                <a:sym typeface="Lato"/>
              </a:endParaRPr>
            </a:p>
          </p:txBody>
        </p:sp>
        <p:pic>
          <p:nvPicPr>
            <p:cNvPr id="236" name="Google Shape;236;p32"/>
            <p:cNvPicPr preferRelativeResize="0"/>
            <p:nvPr/>
          </p:nvPicPr>
          <p:blipFill>
            <a:blip r:embed="rId4">
              <a:alphaModFix/>
            </a:blip>
            <a:stretch>
              <a:fillRect/>
            </a:stretch>
          </p:blipFill>
          <p:spPr>
            <a:xfrm>
              <a:off x="2278350" y="3414263"/>
              <a:ext cx="632925" cy="632925"/>
            </a:xfrm>
            <a:prstGeom prst="rect">
              <a:avLst/>
            </a:prstGeom>
            <a:noFill/>
            <a:ln>
              <a:noFill/>
            </a:ln>
          </p:spPr>
        </p:pic>
      </p:grpSp>
      <p:grpSp>
        <p:nvGrpSpPr>
          <p:cNvPr id="237" name="Google Shape;237;p32"/>
          <p:cNvGrpSpPr/>
          <p:nvPr/>
        </p:nvGrpSpPr>
        <p:grpSpPr>
          <a:xfrm>
            <a:off x="6634556" y="2346288"/>
            <a:ext cx="1401000" cy="937194"/>
            <a:chOff x="4577156" y="2193888"/>
            <a:chExt cx="1401000" cy="937194"/>
          </a:xfrm>
        </p:grpSpPr>
        <p:sp>
          <p:nvSpPr>
            <p:cNvPr id="238" name="Google Shape;238;p32"/>
            <p:cNvSpPr txBox="1"/>
            <p:nvPr/>
          </p:nvSpPr>
          <p:spPr>
            <a:xfrm>
              <a:off x="4577156" y="2858081"/>
              <a:ext cx="14010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351C75"/>
                  </a:solidFill>
                  <a:latin typeface="Lato"/>
                  <a:ea typeface="Lato"/>
                  <a:cs typeface="Lato"/>
                  <a:sym typeface="Lato"/>
                </a:rPr>
                <a:t>Low Latency</a:t>
              </a:r>
              <a:endParaRPr sz="1200">
                <a:solidFill>
                  <a:srgbClr val="351C75"/>
                </a:solidFill>
                <a:latin typeface="Lato"/>
                <a:ea typeface="Lato"/>
                <a:cs typeface="Lato"/>
                <a:sym typeface="Lato"/>
              </a:endParaRPr>
            </a:p>
          </p:txBody>
        </p:sp>
        <p:pic>
          <p:nvPicPr>
            <p:cNvPr id="239" name="Google Shape;239;p32"/>
            <p:cNvPicPr preferRelativeResize="0"/>
            <p:nvPr/>
          </p:nvPicPr>
          <p:blipFill>
            <a:blip r:embed="rId5">
              <a:alphaModFix/>
            </a:blip>
            <a:stretch>
              <a:fillRect/>
            </a:stretch>
          </p:blipFill>
          <p:spPr>
            <a:xfrm>
              <a:off x="4976725" y="2193888"/>
              <a:ext cx="601850" cy="601850"/>
            </a:xfrm>
            <a:prstGeom prst="rect">
              <a:avLst/>
            </a:prstGeom>
            <a:noFill/>
            <a:ln>
              <a:noFill/>
            </a:ln>
          </p:spPr>
        </p:pic>
      </p:grpSp>
      <p:cxnSp>
        <p:nvCxnSpPr>
          <p:cNvPr id="240" name="Google Shape;240;p32"/>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sp>
        <p:nvSpPr>
          <p:cNvPr id="241" name="Google Shape;241;p32"/>
          <p:cNvSpPr txBox="1"/>
          <p:nvPr/>
        </p:nvSpPr>
        <p:spPr>
          <a:xfrm>
            <a:off x="208525" y="4250674"/>
            <a:ext cx="14508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endParaRPr sz="1300">
              <a:solidFill>
                <a:srgbClr val="351C75"/>
              </a:solidFill>
              <a:latin typeface="Lato"/>
              <a:ea typeface="Lato"/>
              <a:cs typeface="Lato"/>
              <a:sym typeface="Lato"/>
            </a:endParaRPr>
          </a:p>
        </p:txBody>
      </p:sp>
      <p:grpSp>
        <p:nvGrpSpPr>
          <p:cNvPr id="242" name="Google Shape;242;p32"/>
          <p:cNvGrpSpPr/>
          <p:nvPr/>
        </p:nvGrpSpPr>
        <p:grpSpPr>
          <a:xfrm>
            <a:off x="3849350" y="943552"/>
            <a:ext cx="1450800" cy="951623"/>
            <a:chOff x="3011150" y="2162752"/>
            <a:chExt cx="1450800" cy="951623"/>
          </a:xfrm>
        </p:grpSpPr>
        <p:sp>
          <p:nvSpPr>
            <p:cNvPr id="243" name="Google Shape;243;p32"/>
            <p:cNvSpPr txBox="1"/>
            <p:nvPr/>
          </p:nvSpPr>
          <p:spPr>
            <a:xfrm>
              <a:off x="3011150" y="2841375"/>
              <a:ext cx="14508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351C75"/>
                  </a:solidFill>
                  <a:latin typeface="Lato"/>
                  <a:ea typeface="Lato"/>
                  <a:cs typeface="Lato"/>
                  <a:sym typeface="Lato"/>
                </a:rPr>
                <a:t>PostgreSQL compatible</a:t>
              </a:r>
              <a:endParaRPr sz="1200">
                <a:solidFill>
                  <a:srgbClr val="351C75"/>
                </a:solidFill>
                <a:latin typeface="Lato"/>
                <a:ea typeface="Lato"/>
                <a:cs typeface="Lato"/>
                <a:sym typeface="Lato"/>
              </a:endParaRPr>
            </a:p>
          </p:txBody>
        </p:sp>
        <p:pic>
          <p:nvPicPr>
            <p:cNvPr id="244" name="Google Shape;244;p32"/>
            <p:cNvPicPr preferRelativeResize="0"/>
            <p:nvPr/>
          </p:nvPicPr>
          <p:blipFill>
            <a:blip r:embed="rId6">
              <a:alphaModFix/>
            </a:blip>
            <a:stretch>
              <a:fillRect/>
            </a:stretch>
          </p:blipFill>
          <p:spPr>
            <a:xfrm>
              <a:off x="3401449" y="2162752"/>
              <a:ext cx="632925" cy="632948"/>
            </a:xfrm>
            <a:prstGeom prst="rect">
              <a:avLst/>
            </a:prstGeom>
            <a:noFill/>
            <a:ln>
              <a:noFill/>
            </a:ln>
          </p:spPr>
        </p:pic>
        <p:sp>
          <p:nvSpPr>
            <p:cNvPr id="245" name="Google Shape;245;p32"/>
            <p:cNvSpPr txBox="1"/>
            <p:nvPr/>
          </p:nvSpPr>
          <p:spPr>
            <a:xfrm>
              <a:off x="3499400" y="2482611"/>
              <a:ext cx="4371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b="1">
                  <a:solidFill>
                    <a:schemeClr val="accent2"/>
                  </a:solidFill>
                  <a:latin typeface="Lato"/>
                  <a:ea typeface="Lato"/>
                  <a:cs typeface="Lato"/>
                  <a:sym typeface="Lato"/>
                </a:rPr>
                <a:t>SQL</a:t>
              </a:r>
              <a:endParaRPr sz="900" b="1">
                <a:solidFill>
                  <a:schemeClr val="accent2"/>
                </a:solidFill>
                <a:latin typeface="Lato"/>
                <a:ea typeface="Lato"/>
                <a:cs typeface="Lato"/>
                <a:sym typeface="Lato"/>
              </a:endParaRPr>
            </a:p>
          </p:txBody>
        </p:sp>
      </p:grpSp>
      <p:pic>
        <p:nvPicPr>
          <p:cNvPr id="246" name="Google Shape;246;p32"/>
          <p:cNvPicPr preferRelativeResize="0"/>
          <p:nvPr/>
        </p:nvPicPr>
        <p:blipFill>
          <a:blip r:embed="rId7">
            <a:alphaModFix/>
          </a:blip>
          <a:stretch>
            <a:fillRect/>
          </a:stretch>
        </p:blipFill>
        <p:spPr>
          <a:xfrm>
            <a:off x="3562700" y="2468764"/>
            <a:ext cx="2150399" cy="369336"/>
          </a:xfrm>
          <a:prstGeom prst="rect">
            <a:avLst/>
          </a:prstGeom>
          <a:noFill/>
          <a:ln>
            <a:noFill/>
          </a:ln>
        </p:spPr>
      </p:pic>
      <p:grpSp>
        <p:nvGrpSpPr>
          <p:cNvPr id="247" name="Google Shape;247;p32"/>
          <p:cNvGrpSpPr/>
          <p:nvPr/>
        </p:nvGrpSpPr>
        <p:grpSpPr>
          <a:xfrm>
            <a:off x="3171400" y="3490463"/>
            <a:ext cx="1276200" cy="905937"/>
            <a:chOff x="3857200" y="3414263"/>
            <a:chExt cx="1276200" cy="905937"/>
          </a:xfrm>
        </p:grpSpPr>
        <p:sp>
          <p:nvSpPr>
            <p:cNvPr id="248" name="Google Shape;248;p32"/>
            <p:cNvSpPr txBox="1"/>
            <p:nvPr/>
          </p:nvSpPr>
          <p:spPr>
            <a:xfrm>
              <a:off x="3857200" y="4047200"/>
              <a:ext cx="12762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351C75"/>
                  </a:solidFill>
                  <a:latin typeface="Lato"/>
                  <a:ea typeface="Lato"/>
                  <a:cs typeface="Lato"/>
                  <a:sym typeface="Lato"/>
                </a:rPr>
                <a:t>Horizontal Scalability</a:t>
              </a:r>
              <a:endParaRPr sz="1200">
                <a:solidFill>
                  <a:srgbClr val="351C75"/>
                </a:solidFill>
                <a:latin typeface="Lato"/>
                <a:ea typeface="Lato"/>
                <a:cs typeface="Lato"/>
                <a:sym typeface="Lato"/>
              </a:endParaRPr>
            </a:p>
          </p:txBody>
        </p:sp>
        <p:pic>
          <p:nvPicPr>
            <p:cNvPr id="249" name="Google Shape;249;p32"/>
            <p:cNvPicPr preferRelativeResize="0"/>
            <p:nvPr/>
          </p:nvPicPr>
          <p:blipFill>
            <a:blip r:embed="rId8">
              <a:alphaModFix/>
            </a:blip>
            <a:stretch>
              <a:fillRect/>
            </a:stretch>
          </p:blipFill>
          <p:spPr>
            <a:xfrm>
              <a:off x="4093438" y="3414263"/>
              <a:ext cx="632925" cy="6329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rPr>
              <a:t>YugabyteDB </a:t>
            </a:r>
            <a:r>
              <a:rPr lang="en">
                <a:solidFill>
                  <a:schemeClr val="accent2"/>
                </a:solidFill>
              </a:rPr>
              <a:t>- </a:t>
            </a:r>
            <a:r>
              <a:rPr lang="en">
                <a:solidFill>
                  <a:schemeClr val="accent1"/>
                </a:solidFill>
              </a:rPr>
              <a:t>key differentiators</a:t>
            </a:r>
            <a:endParaRPr>
              <a:solidFill>
                <a:srgbClr val="351C75"/>
              </a:solidFill>
            </a:endParaRPr>
          </a:p>
        </p:txBody>
      </p:sp>
      <p:sp>
        <p:nvSpPr>
          <p:cNvPr id="255" name="Google Shape;255;p33"/>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sz="900"/>
          </a:p>
        </p:txBody>
      </p:sp>
      <p:grpSp>
        <p:nvGrpSpPr>
          <p:cNvPr id="256" name="Google Shape;256;p33"/>
          <p:cNvGrpSpPr/>
          <p:nvPr/>
        </p:nvGrpSpPr>
        <p:grpSpPr>
          <a:xfrm>
            <a:off x="2294175" y="957106"/>
            <a:ext cx="2386200" cy="3412069"/>
            <a:chOff x="185713" y="880906"/>
            <a:chExt cx="2386200" cy="3412069"/>
          </a:xfrm>
        </p:grpSpPr>
        <p:grpSp>
          <p:nvGrpSpPr>
            <p:cNvPr id="257" name="Google Shape;257;p33"/>
            <p:cNvGrpSpPr/>
            <p:nvPr/>
          </p:nvGrpSpPr>
          <p:grpSpPr>
            <a:xfrm>
              <a:off x="526574" y="880906"/>
              <a:ext cx="1823376" cy="292470"/>
              <a:chOff x="526574" y="880906"/>
              <a:chExt cx="1823376" cy="292470"/>
            </a:xfrm>
          </p:grpSpPr>
          <p:sp>
            <p:nvSpPr>
              <p:cNvPr id="258" name="Google Shape;258;p33"/>
              <p:cNvSpPr txBox="1"/>
              <p:nvPr/>
            </p:nvSpPr>
            <p:spPr>
              <a:xfrm>
                <a:off x="710150" y="880906"/>
                <a:ext cx="1639800" cy="273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b="1">
                    <a:solidFill>
                      <a:srgbClr val="351C75"/>
                    </a:solidFill>
                    <a:latin typeface="Lato"/>
                    <a:ea typeface="Lato"/>
                    <a:cs typeface="Lato"/>
                    <a:sym typeface="Lato"/>
                  </a:rPr>
                  <a:t>Resilience &amp; HA</a:t>
                </a:r>
                <a:endParaRPr b="1">
                  <a:solidFill>
                    <a:srgbClr val="351C75"/>
                  </a:solidFill>
                  <a:latin typeface="Lato"/>
                  <a:ea typeface="Lato"/>
                  <a:cs typeface="Lato"/>
                  <a:sym typeface="Lato"/>
                </a:endParaRPr>
              </a:p>
            </p:txBody>
          </p:sp>
          <p:pic>
            <p:nvPicPr>
              <p:cNvPr id="259" name="Google Shape;259;p33"/>
              <p:cNvPicPr preferRelativeResize="0"/>
              <p:nvPr/>
            </p:nvPicPr>
            <p:blipFill>
              <a:blip r:embed="rId3">
                <a:alphaModFix/>
              </a:blip>
              <a:stretch>
                <a:fillRect/>
              </a:stretch>
            </p:blipFill>
            <p:spPr>
              <a:xfrm>
                <a:off x="526574" y="900376"/>
                <a:ext cx="273019" cy="273000"/>
              </a:xfrm>
              <a:prstGeom prst="rect">
                <a:avLst/>
              </a:prstGeom>
              <a:noFill/>
              <a:ln>
                <a:noFill/>
              </a:ln>
            </p:spPr>
          </p:pic>
        </p:grpSp>
        <p:sp>
          <p:nvSpPr>
            <p:cNvPr id="260" name="Google Shape;260;p33"/>
            <p:cNvSpPr txBox="1"/>
            <p:nvPr/>
          </p:nvSpPr>
          <p:spPr>
            <a:xfrm>
              <a:off x="185713" y="2451875"/>
              <a:ext cx="2386200" cy="1841100"/>
            </a:xfrm>
            <a:prstGeom prst="rect">
              <a:avLst/>
            </a:prstGeom>
            <a:noFill/>
            <a:ln>
              <a:noFill/>
            </a:ln>
          </p:spPr>
          <p:txBody>
            <a:bodyPr spcFirstLastPara="1" wrap="square" lIns="91425" tIns="91425" rIns="91425" bIns="91425" anchor="t" anchorCtr="0">
              <a:noAutofit/>
            </a:bodyPr>
            <a:lstStyle/>
            <a:p>
              <a:pPr marL="114300" marR="0" lvl="0" indent="-107950" algn="l" rtl="0">
                <a:lnSpc>
                  <a:spcPct val="115000"/>
                </a:lnSpc>
                <a:spcBef>
                  <a:spcPts val="0"/>
                </a:spcBef>
                <a:spcAft>
                  <a:spcPts val="0"/>
                </a:spcAft>
                <a:buClr>
                  <a:srgbClr val="222222"/>
                </a:buClr>
                <a:buSzPts val="800"/>
                <a:buChar char="○"/>
              </a:pPr>
              <a:r>
                <a:rPr lang="en" sz="800">
                  <a:solidFill>
                    <a:srgbClr val="222222"/>
                  </a:solidFill>
                  <a:highlight>
                    <a:schemeClr val="lt1"/>
                  </a:highlight>
                </a:rPr>
                <a:t>Survives multiple failures - nodes, zones, regions/data centers</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Auto-heals with re-replication</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Zero-downtime upgrades &amp; security patching</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Proven in real-world scenarios at scale</a:t>
              </a:r>
              <a:endParaRPr sz="800">
                <a:solidFill>
                  <a:srgbClr val="222222"/>
                </a:solidFill>
                <a:highlight>
                  <a:schemeClr val="lt1"/>
                </a:highlight>
              </a:endParaRPr>
            </a:p>
            <a:p>
              <a:pPr marL="114300" marR="0" lvl="0" indent="-107950" algn="l" rtl="0">
                <a:lnSpc>
                  <a:spcPct val="115000"/>
                </a:lnSpc>
                <a:spcBef>
                  <a:spcPts val="300"/>
                </a:spcBef>
                <a:spcAft>
                  <a:spcPts val="300"/>
                </a:spcAft>
                <a:buClr>
                  <a:srgbClr val="222222"/>
                </a:buClr>
                <a:buSzPts val="800"/>
                <a:buChar char="○"/>
              </a:pPr>
              <a:r>
                <a:rPr lang="en" sz="800">
                  <a:solidFill>
                    <a:srgbClr val="222222"/>
                  </a:solidFill>
                  <a:highlight>
                    <a:schemeClr val="lt1"/>
                  </a:highlight>
                </a:rPr>
                <a:t>Example: Sep’19 Plume continued handling billions ops/day during AWS outage of EU zone. Multiple rolling upgrades and cluster expansions</a:t>
              </a:r>
              <a:endParaRPr sz="800" i="1">
                <a:solidFill>
                  <a:srgbClr val="222222"/>
                </a:solidFill>
                <a:highlight>
                  <a:schemeClr val="lt1"/>
                </a:highlight>
              </a:endParaRPr>
            </a:p>
          </p:txBody>
        </p:sp>
      </p:grpSp>
      <p:cxnSp>
        <p:nvCxnSpPr>
          <p:cNvPr id="261" name="Google Shape;261;p33"/>
          <p:cNvCxnSpPr/>
          <p:nvPr/>
        </p:nvCxnSpPr>
        <p:spPr>
          <a:xfrm>
            <a:off x="4586150" y="975675"/>
            <a:ext cx="1800" cy="3140100"/>
          </a:xfrm>
          <a:prstGeom prst="straightConnector1">
            <a:avLst/>
          </a:prstGeom>
          <a:noFill/>
          <a:ln w="9525" cap="flat" cmpd="sng">
            <a:solidFill>
              <a:srgbClr val="CCCCCC"/>
            </a:solidFill>
            <a:prstDash val="solid"/>
            <a:round/>
            <a:headEnd type="none" w="med" len="med"/>
            <a:tailEnd type="none" w="med" len="med"/>
          </a:ln>
        </p:spPr>
      </p:cxnSp>
      <p:cxnSp>
        <p:nvCxnSpPr>
          <p:cNvPr id="262" name="Google Shape;262;p33"/>
          <p:cNvCxnSpPr/>
          <p:nvPr/>
        </p:nvCxnSpPr>
        <p:spPr>
          <a:xfrm>
            <a:off x="6872150" y="975675"/>
            <a:ext cx="1800" cy="3140100"/>
          </a:xfrm>
          <a:prstGeom prst="straightConnector1">
            <a:avLst/>
          </a:prstGeom>
          <a:noFill/>
          <a:ln w="9525" cap="flat" cmpd="sng">
            <a:solidFill>
              <a:srgbClr val="CCCCCC"/>
            </a:solidFill>
            <a:prstDash val="solid"/>
            <a:round/>
            <a:headEnd type="none" w="med" len="med"/>
            <a:tailEnd type="none" w="med" len="med"/>
          </a:ln>
        </p:spPr>
      </p:cxnSp>
      <p:cxnSp>
        <p:nvCxnSpPr>
          <p:cNvPr id="263" name="Google Shape;263;p33"/>
          <p:cNvCxnSpPr/>
          <p:nvPr/>
        </p:nvCxnSpPr>
        <p:spPr>
          <a:xfrm>
            <a:off x="2300157" y="1001700"/>
            <a:ext cx="1800" cy="3140100"/>
          </a:xfrm>
          <a:prstGeom prst="straightConnector1">
            <a:avLst/>
          </a:prstGeom>
          <a:noFill/>
          <a:ln w="9525" cap="flat" cmpd="sng">
            <a:solidFill>
              <a:srgbClr val="CCCCCC"/>
            </a:solidFill>
            <a:prstDash val="solid"/>
            <a:round/>
            <a:headEnd type="none" w="med" len="med"/>
            <a:tailEnd type="none" w="med" len="med"/>
          </a:ln>
        </p:spPr>
      </p:cxnSp>
      <p:grpSp>
        <p:nvGrpSpPr>
          <p:cNvPr id="264" name="Google Shape;264;p33"/>
          <p:cNvGrpSpPr/>
          <p:nvPr/>
        </p:nvGrpSpPr>
        <p:grpSpPr>
          <a:xfrm>
            <a:off x="6848107" y="976575"/>
            <a:ext cx="2279268" cy="3354100"/>
            <a:chOff x="4562107" y="976575"/>
            <a:chExt cx="2279268" cy="3354100"/>
          </a:xfrm>
        </p:grpSpPr>
        <p:pic>
          <p:nvPicPr>
            <p:cNvPr id="265" name="Google Shape;265;p33"/>
            <p:cNvPicPr preferRelativeResize="0"/>
            <p:nvPr/>
          </p:nvPicPr>
          <p:blipFill>
            <a:blip r:embed="rId4">
              <a:alphaModFix/>
            </a:blip>
            <a:stretch>
              <a:fillRect/>
            </a:stretch>
          </p:blipFill>
          <p:spPr>
            <a:xfrm>
              <a:off x="4882678" y="1012725"/>
              <a:ext cx="260550" cy="261525"/>
            </a:xfrm>
            <a:prstGeom prst="rect">
              <a:avLst/>
            </a:prstGeom>
            <a:noFill/>
            <a:ln>
              <a:noFill/>
            </a:ln>
          </p:spPr>
        </p:pic>
        <p:grpSp>
          <p:nvGrpSpPr>
            <p:cNvPr id="266" name="Google Shape;266;p33"/>
            <p:cNvGrpSpPr/>
            <p:nvPr/>
          </p:nvGrpSpPr>
          <p:grpSpPr>
            <a:xfrm>
              <a:off x="4568275" y="976575"/>
              <a:ext cx="2273100" cy="3354100"/>
              <a:chOff x="116467" y="900375"/>
              <a:chExt cx="2273100" cy="3354100"/>
            </a:xfrm>
          </p:grpSpPr>
          <p:sp>
            <p:nvSpPr>
              <p:cNvPr id="267" name="Google Shape;267;p33"/>
              <p:cNvSpPr txBox="1"/>
              <p:nvPr/>
            </p:nvSpPr>
            <p:spPr>
              <a:xfrm>
                <a:off x="116467" y="2413375"/>
                <a:ext cx="2273100" cy="1841100"/>
              </a:xfrm>
              <a:prstGeom prst="rect">
                <a:avLst/>
              </a:prstGeom>
              <a:noFill/>
              <a:ln>
                <a:noFill/>
              </a:ln>
            </p:spPr>
            <p:txBody>
              <a:bodyPr spcFirstLastPara="1" wrap="square" lIns="91425" tIns="91425" rIns="91425" bIns="91425" anchor="t" anchorCtr="0">
                <a:noAutofit/>
              </a:bodyPr>
              <a:lstStyle/>
              <a:p>
                <a:pPr marL="114300" marR="0" lvl="0" indent="-107950" algn="l" rtl="0">
                  <a:lnSpc>
                    <a:spcPct val="115000"/>
                  </a:lnSpc>
                  <a:spcBef>
                    <a:spcPts val="0"/>
                  </a:spcBef>
                  <a:spcAft>
                    <a:spcPts val="0"/>
                  </a:spcAft>
                  <a:buClr>
                    <a:srgbClr val="222222"/>
                  </a:buClr>
                  <a:buSzPts val="800"/>
                  <a:buChar char="○"/>
                </a:pPr>
                <a:r>
                  <a:rPr lang="en" sz="800">
                    <a:solidFill>
                      <a:srgbClr val="222222"/>
                    </a:solidFill>
                    <a:highlight>
                      <a:schemeClr val="lt1"/>
                    </a:highlight>
                  </a:rPr>
                  <a:t>Distribute data across zones, regions or clouds with ACID consistency</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Most complete global replication features of any database: sync, async, geo-partitioning, hybrid deployments</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Move data closer to customers and comply with regulations like GDPR</a:t>
                </a:r>
                <a:endParaRPr sz="800">
                  <a:solidFill>
                    <a:srgbClr val="222222"/>
                  </a:solidFill>
                  <a:highlight>
                    <a:schemeClr val="lt1"/>
                  </a:highlight>
                </a:endParaRPr>
              </a:p>
              <a:p>
                <a:pPr marL="114300" marR="0" lvl="0" indent="-107950" algn="l" rtl="0">
                  <a:lnSpc>
                    <a:spcPct val="115000"/>
                  </a:lnSpc>
                  <a:spcBef>
                    <a:spcPts val="300"/>
                  </a:spcBef>
                  <a:spcAft>
                    <a:spcPts val="300"/>
                  </a:spcAft>
                  <a:buClr>
                    <a:srgbClr val="222222"/>
                  </a:buClr>
                  <a:buSzPts val="800"/>
                  <a:buChar char="○"/>
                </a:pPr>
                <a:r>
                  <a:rPr lang="en" sz="800">
                    <a:solidFill>
                      <a:srgbClr val="222222"/>
                    </a:solidFill>
                    <a:highlight>
                      <a:schemeClr val="lt1"/>
                    </a:highlight>
                  </a:rPr>
                  <a:t>Example: </a:t>
                </a:r>
                <a:r>
                  <a:rPr lang="en" sz="800" i="1">
                    <a:solidFill>
                      <a:srgbClr val="222222"/>
                    </a:solidFill>
                    <a:highlight>
                      <a:schemeClr val="lt1"/>
                    </a:highlight>
                  </a:rPr>
                  <a:t>Admiral geo-distributed data  across 5 regions and 3 continents to improve user experience by achieving &lt; 3ms read latencies</a:t>
                </a:r>
                <a:endParaRPr sz="800" i="1">
                  <a:solidFill>
                    <a:srgbClr val="222222"/>
                  </a:solidFill>
                  <a:highlight>
                    <a:schemeClr val="lt1"/>
                  </a:highlight>
                </a:endParaRPr>
              </a:p>
            </p:txBody>
          </p:sp>
          <p:sp>
            <p:nvSpPr>
              <p:cNvPr id="268" name="Google Shape;268;p33"/>
              <p:cNvSpPr txBox="1"/>
              <p:nvPr/>
            </p:nvSpPr>
            <p:spPr>
              <a:xfrm>
                <a:off x="652586" y="900375"/>
                <a:ext cx="16398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b="1">
                    <a:solidFill>
                      <a:srgbClr val="351C75"/>
                    </a:solidFill>
                    <a:latin typeface="Lato"/>
                    <a:ea typeface="Lato"/>
                    <a:cs typeface="Lato"/>
                    <a:sym typeface="Lato"/>
                  </a:rPr>
                  <a:t>Geo-Distribution</a:t>
                </a:r>
                <a:endParaRPr b="1">
                  <a:solidFill>
                    <a:srgbClr val="351C75"/>
                  </a:solidFill>
                  <a:latin typeface="Lato"/>
                  <a:ea typeface="Lato"/>
                  <a:cs typeface="Lato"/>
                  <a:sym typeface="Lato"/>
                </a:endParaRPr>
              </a:p>
            </p:txBody>
          </p:sp>
        </p:grpSp>
        <p:pic>
          <p:nvPicPr>
            <p:cNvPr id="269" name="Google Shape;269;p33"/>
            <p:cNvPicPr preferRelativeResize="0"/>
            <p:nvPr/>
          </p:nvPicPr>
          <p:blipFill>
            <a:blip r:embed="rId5">
              <a:alphaModFix/>
            </a:blip>
            <a:stretch>
              <a:fillRect/>
            </a:stretch>
          </p:blipFill>
          <p:spPr>
            <a:xfrm>
              <a:off x="4562107" y="1279749"/>
              <a:ext cx="2273124" cy="1205374"/>
            </a:xfrm>
            <a:prstGeom prst="rect">
              <a:avLst/>
            </a:prstGeom>
            <a:noFill/>
            <a:ln>
              <a:noFill/>
            </a:ln>
          </p:spPr>
        </p:pic>
      </p:grpSp>
      <p:grpSp>
        <p:nvGrpSpPr>
          <p:cNvPr id="270" name="Google Shape;270;p33"/>
          <p:cNvGrpSpPr/>
          <p:nvPr/>
        </p:nvGrpSpPr>
        <p:grpSpPr>
          <a:xfrm>
            <a:off x="4588950" y="976575"/>
            <a:ext cx="2386200" cy="3228824"/>
            <a:chOff x="2302950" y="976575"/>
            <a:chExt cx="2386200" cy="3228824"/>
          </a:xfrm>
        </p:grpSpPr>
        <p:grpSp>
          <p:nvGrpSpPr>
            <p:cNvPr id="271" name="Google Shape;271;p33"/>
            <p:cNvGrpSpPr/>
            <p:nvPr/>
          </p:nvGrpSpPr>
          <p:grpSpPr>
            <a:xfrm>
              <a:off x="2302950" y="976575"/>
              <a:ext cx="2386200" cy="3228824"/>
              <a:chOff x="213342" y="900375"/>
              <a:chExt cx="2386200" cy="3228824"/>
            </a:xfrm>
          </p:grpSpPr>
          <p:sp>
            <p:nvSpPr>
              <p:cNvPr id="272" name="Google Shape;272;p33"/>
              <p:cNvSpPr txBox="1"/>
              <p:nvPr/>
            </p:nvSpPr>
            <p:spPr>
              <a:xfrm>
                <a:off x="524767" y="900375"/>
                <a:ext cx="18984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b="1">
                    <a:solidFill>
                      <a:srgbClr val="351C75"/>
                    </a:solidFill>
                    <a:latin typeface="Lato"/>
                    <a:ea typeface="Lato"/>
                    <a:cs typeface="Lato"/>
                    <a:sym typeface="Lato"/>
                  </a:rPr>
                  <a:t>Horizontal Scalability</a:t>
                </a:r>
                <a:endParaRPr b="1">
                  <a:solidFill>
                    <a:srgbClr val="351C75"/>
                  </a:solidFill>
                  <a:latin typeface="Lato"/>
                  <a:ea typeface="Lato"/>
                  <a:cs typeface="Lato"/>
                  <a:sym typeface="Lato"/>
                </a:endParaRPr>
              </a:p>
            </p:txBody>
          </p:sp>
          <p:sp>
            <p:nvSpPr>
              <p:cNvPr id="273" name="Google Shape;273;p33"/>
              <p:cNvSpPr txBox="1"/>
              <p:nvPr/>
            </p:nvSpPr>
            <p:spPr>
              <a:xfrm>
                <a:off x="213342" y="2445599"/>
                <a:ext cx="2386200" cy="1683600"/>
              </a:xfrm>
              <a:prstGeom prst="rect">
                <a:avLst/>
              </a:prstGeom>
              <a:noFill/>
              <a:ln>
                <a:noFill/>
              </a:ln>
            </p:spPr>
            <p:txBody>
              <a:bodyPr spcFirstLastPara="1" wrap="square" lIns="91425" tIns="91425" rIns="91425" bIns="91425" anchor="t" anchorCtr="0">
                <a:noAutofit/>
              </a:bodyPr>
              <a:lstStyle/>
              <a:p>
                <a:pPr marL="114300" marR="0" lvl="0" indent="-107950" algn="l" rtl="0">
                  <a:lnSpc>
                    <a:spcPct val="115000"/>
                  </a:lnSpc>
                  <a:spcBef>
                    <a:spcPts val="0"/>
                  </a:spcBef>
                  <a:spcAft>
                    <a:spcPts val="0"/>
                  </a:spcAft>
                  <a:buClr>
                    <a:srgbClr val="222222"/>
                  </a:buClr>
                  <a:buSzPts val="800"/>
                  <a:buChar char="○"/>
                </a:pPr>
                <a:r>
                  <a:rPr lang="en" sz="800">
                    <a:solidFill>
                      <a:srgbClr val="222222"/>
                    </a:solidFill>
                    <a:highlight>
                      <a:schemeClr val="lt1"/>
                    </a:highlight>
                  </a:rPr>
                  <a:t>Billions of ops/day, hundreds of TB</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Scale queries, storage and connections by adding nodes</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Reliably scale-out and scale-in on demand with large datasets without impacting the running application</a:t>
                </a:r>
                <a:endParaRPr sz="800">
                  <a:solidFill>
                    <a:srgbClr val="222222"/>
                  </a:solidFill>
                  <a:highlight>
                    <a:schemeClr val="lt1"/>
                  </a:highlight>
                </a:endParaRPr>
              </a:p>
              <a:p>
                <a:pPr marL="114300" marR="0" lvl="0" indent="-107950" algn="l" rtl="0">
                  <a:lnSpc>
                    <a:spcPct val="115000"/>
                  </a:lnSpc>
                  <a:spcBef>
                    <a:spcPts val="300"/>
                  </a:spcBef>
                  <a:spcAft>
                    <a:spcPts val="300"/>
                  </a:spcAft>
                  <a:buClr>
                    <a:srgbClr val="222222"/>
                  </a:buClr>
                  <a:buSzPts val="800"/>
                  <a:buChar char="○"/>
                </a:pPr>
                <a:r>
                  <a:rPr lang="en" sz="800">
                    <a:solidFill>
                      <a:srgbClr val="222222"/>
                    </a:solidFill>
                    <a:highlight>
                      <a:schemeClr val="lt1"/>
                    </a:highlight>
                  </a:rPr>
                  <a:t>Example: Kroger and Narvar scale-out YugabyteDB to handle peak traffic (Black Friday and Cyber Monday), can scale-in after holiday season</a:t>
                </a:r>
                <a:endParaRPr sz="800">
                  <a:solidFill>
                    <a:srgbClr val="222222"/>
                  </a:solidFill>
                  <a:highlight>
                    <a:schemeClr val="lt1"/>
                  </a:highlight>
                </a:endParaRPr>
              </a:p>
            </p:txBody>
          </p:sp>
        </p:grpSp>
        <p:pic>
          <p:nvPicPr>
            <p:cNvPr id="274" name="Google Shape;274;p33"/>
            <p:cNvPicPr preferRelativeResize="0"/>
            <p:nvPr/>
          </p:nvPicPr>
          <p:blipFill>
            <a:blip r:embed="rId6">
              <a:alphaModFix/>
            </a:blip>
            <a:stretch>
              <a:fillRect/>
            </a:stretch>
          </p:blipFill>
          <p:spPr>
            <a:xfrm>
              <a:off x="2484777" y="1344900"/>
              <a:ext cx="1934700" cy="1136175"/>
            </a:xfrm>
            <a:prstGeom prst="rect">
              <a:avLst/>
            </a:prstGeom>
            <a:noFill/>
            <a:ln>
              <a:noFill/>
            </a:ln>
          </p:spPr>
        </p:pic>
        <p:pic>
          <p:nvPicPr>
            <p:cNvPr id="275" name="Google Shape;275;p33"/>
            <p:cNvPicPr preferRelativeResize="0"/>
            <p:nvPr/>
          </p:nvPicPr>
          <p:blipFill>
            <a:blip r:embed="rId7">
              <a:alphaModFix/>
            </a:blip>
            <a:stretch>
              <a:fillRect/>
            </a:stretch>
          </p:blipFill>
          <p:spPr>
            <a:xfrm>
              <a:off x="2361425" y="976575"/>
              <a:ext cx="303200" cy="303175"/>
            </a:xfrm>
            <a:prstGeom prst="rect">
              <a:avLst/>
            </a:prstGeom>
            <a:noFill/>
            <a:ln>
              <a:noFill/>
            </a:ln>
          </p:spPr>
        </p:pic>
      </p:grpSp>
      <p:pic>
        <p:nvPicPr>
          <p:cNvPr id="276" name="Google Shape;276;p33"/>
          <p:cNvPicPr preferRelativeResize="0"/>
          <p:nvPr/>
        </p:nvPicPr>
        <p:blipFill>
          <a:blip r:embed="rId8">
            <a:alphaModFix/>
          </a:blip>
          <a:stretch>
            <a:fillRect/>
          </a:stretch>
        </p:blipFill>
        <p:spPr>
          <a:xfrm>
            <a:off x="2542100" y="1259150"/>
            <a:ext cx="1742051" cy="1268601"/>
          </a:xfrm>
          <a:prstGeom prst="rect">
            <a:avLst/>
          </a:prstGeom>
          <a:noFill/>
          <a:ln>
            <a:noFill/>
          </a:ln>
        </p:spPr>
      </p:pic>
      <p:grpSp>
        <p:nvGrpSpPr>
          <p:cNvPr id="277" name="Google Shape;277;p33"/>
          <p:cNvGrpSpPr/>
          <p:nvPr/>
        </p:nvGrpSpPr>
        <p:grpSpPr>
          <a:xfrm>
            <a:off x="16950" y="976575"/>
            <a:ext cx="2336091" cy="3090800"/>
            <a:chOff x="258119" y="900375"/>
            <a:chExt cx="2336091" cy="3090800"/>
          </a:xfrm>
        </p:grpSpPr>
        <p:grpSp>
          <p:nvGrpSpPr>
            <p:cNvPr id="278" name="Google Shape;278;p33"/>
            <p:cNvGrpSpPr/>
            <p:nvPr/>
          </p:nvGrpSpPr>
          <p:grpSpPr>
            <a:xfrm>
              <a:off x="498410" y="900375"/>
              <a:ext cx="2095800" cy="1501700"/>
              <a:chOff x="498410" y="900375"/>
              <a:chExt cx="2095800" cy="1501700"/>
            </a:xfrm>
          </p:grpSpPr>
          <p:sp>
            <p:nvSpPr>
              <p:cNvPr id="279" name="Google Shape;279;p33"/>
              <p:cNvSpPr txBox="1"/>
              <p:nvPr/>
            </p:nvSpPr>
            <p:spPr>
              <a:xfrm>
                <a:off x="498410" y="900375"/>
                <a:ext cx="20958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b="1">
                    <a:solidFill>
                      <a:srgbClr val="351C75"/>
                    </a:solidFill>
                    <a:latin typeface="Lato"/>
                    <a:ea typeface="Lato"/>
                    <a:cs typeface="Lato"/>
                    <a:sym typeface="Lato"/>
                  </a:rPr>
                  <a:t>PostgreSQL Compatible</a:t>
                </a:r>
                <a:endParaRPr b="1">
                  <a:solidFill>
                    <a:srgbClr val="351C75"/>
                  </a:solidFill>
                  <a:latin typeface="Lato"/>
                  <a:ea typeface="Lato"/>
                  <a:cs typeface="Lato"/>
                  <a:sym typeface="Lato"/>
                </a:endParaRPr>
              </a:p>
            </p:txBody>
          </p:sp>
          <p:pic>
            <p:nvPicPr>
              <p:cNvPr id="280" name="Google Shape;280;p33"/>
              <p:cNvPicPr preferRelativeResize="0"/>
              <p:nvPr/>
            </p:nvPicPr>
            <p:blipFill rotWithShape="1">
              <a:blip r:embed="rId9">
                <a:alphaModFix/>
              </a:blip>
              <a:srcRect l="51941" t="22510"/>
              <a:stretch/>
            </p:blipFill>
            <p:spPr>
              <a:xfrm>
                <a:off x="524362" y="1287550"/>
                <a:ext cx="1849599" cy="1114525"/>
              </a:xfrm>
              <a:prstGeom prst="rect">
                <a:avLst/>
              </a:prstGeom>
              <a:noFill/>
              <a:ln>
                <a:noFill/>
              </a:ln>
            </p:spPr>
          </p:pic>
        </p:grpSp>
        <p:sp>
          <p:nvSpPr>
            <p:cNvPr id="281" name="Google Shape;281;p33"/>
            <p:cNvSpPr txBox="1"/>
            <p:nvPr/>
          </p:nvSpPr>
          <p:spPr>
            <a:xfrm>
              <a:off x="258119" y="2478275"/>
              <a:ext cx="2208900" cy="1512900"/>
            </a:xfrm>
            <a:prstGeom prst="rect">
              <a:avLst/>
            </a:prstGeom>
            <a:noFill/>
            <a:ln>
              <a:noFill/>
            </a:ln>
          </p:spPr>
          <p:txBody>
            <a:bodyPr spcFirstLastPara="1" wrap="square" lIns="91425" tIns="91425" rIns="91425" bIns="91425" anchor="t" anchorCtr="0">
              <a:noAutofit/>
            </a:bodyPr>
            <a:lstStyle/>
            <a:p>
              <a:pPr marL="114300" marR="0" lvl="0" indent="-107950" algn="l" rtl="0">
                <a:lnSpc>
                  <a:spcPct val="115000"/>
                </a:lnSpc>
                <a:spcBef>
                  <a:spcPts val="0"/>
                </a:spcBef>
                <a:spcAft>
                  <a:spcPts val="0"/>
                </a:spcAft>
                <a:buClr>
                  <a:srgbClr val="222222"/>
                </a:buClr>
                <a:buSzPts val="800"/>
                <a:buChar char="○"/>
              </a:pPr>
              <a:r>
                <a:rPr lang="en" sz="800">
                  <a:solidFill>
                    <a:srgbClr val="222222"/>
                  </a:solidFill>
                  <a:highlight>
                    <a:schemeClr val="lt1"/>
                  </a:highlight>
                </a:rPr>
                <a:t>Reuses the query layer of PostgreSQL</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Offers advanced features (triggers, stored procedures, partial indexes, security, etc) </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Build / modernize apps with high agility</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Developers get instantly productive</a:t>
              </a:r>
              <a:endParaRPr sz="800">
                <a:solidFill>
                  <a:srgbClr val="222222"/>
                </a:solidFill>
                <a:highlight>
                  <a:schemeClr val="lt1"/>
                </a:highlight>
              </a:endParaRPr>
            </a:p>
            <a:p>
              <a:pPr marL="114300" marR="0" lvl="0" indent="-107950" algn="l" rtl="0">
                <a:lnSpc>
                  <a:spcPct val="115000"/>
                </a:lnSpc>
                <a:spcBef>
                  <a:spcPts val="300"/>
                </a:spcBef>
                <a:spcAft>
                  <a:spcPts val="0"/>
                </a:spcAft>
                <a:buClr>
                  <a:srgbClr val="222222"/>
                </a:buClr>
                <a:buSzPts val="800"/>
                <a:buChar char="○"/>
              </a:pPr>
              <a:r>
                <a:rPr lang="en" sz="800">
                  <a:solidFill>
                    <a:srgbClr val="222222"/>
                  </a:solidFill>
                  <a:highlight>
                    <a:schemeClr val="lt1"/>
                  </a:highlight>
                </a:rPr>
                <a:t>Migrate legacy DBs to the cloud (Oracle / RAC, SQL Server, DB2)</a:t>
              </a:r>
              <a:endParaRPr sz="800">
                <a:solidFill>
                  <a:srgbClr val="222222"/>
                </a:solidFill>
                <a:highlight>
                  <a:schemeClr val="lt1"/>
                </a:highlight>
              </a:endParaRPr>
            </a:p>
            <a:p>
              <a:pPr marL="114300" marR="0" lvl="0" indent="-107950" algn="l" rtl="0">
                <a:lnSpc>
                  <a:spcPct val="115000"/>
                </a:lnSpc>
                <a:spcBef>
                  <a:spcPts val="300"/>
                </a:spcBef>
                <a:spcAft>
                  <a:spcPts val="300"/>
                </a:spcAft>
                <a:buClr>
                  <a:srgbClr val="222222"/>
                </a:buClr>
                <a:buSzPts val="800"/>
                <a:buChar char="○"/>
              </a:pPr>
              <a:r>
                <a:rPr lang="en" sz="800">
                  <a:solidFill>
                    <a:srgbClr val="222222"/>
                  </a:solidFill>
                  <a:highlight>
                    <a:schemeClr val="lt1"/>
                  </a:highlight>
                </a:rPr>
                <a:t>Example: A large bank migrated from DB2, Justuno from SQL Server</a:t>
              </a:r>
              <a:endParaRPr sz="800">
                <a:solidFill>
                  <a:srgbClr val="222222"/>
                </a:solidFill>
                <a:highlight>
                  <a:schemeClr val="lt1"/>
                </a:highlight>
              </a:endParaRPr>
            </a:p>
          </p:txBody>
        </p:sp>
      </p:grpSp>
      <p:pic>
        <p:nvPicPr>
          <p:cNvPr id="282" name="Google Shape;282;p33"/>
          <p:cNvPicPr preferRelativeResize="0"/>
          <p:nvPr/>
        </p:nvPicPr>
        <p:blipFill>
          <a:blip r:embed="rId10">
            <a:alphaModFix/>
          </a:blip>
          <a:stretch>
            <a:fillRect/>
          </a:stretch>
        </p:blipFill>
        <p:spPr>
          <a:xfrm>
            <a:off x="15889" y="975675"/>
            <a:ext cx="351900" cy="303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258000" y="193675"/>
            <a:ext cx="8628000" cy="473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a:solidFill>
                  <a:srgbClr val="351C75"/>
                </a:solidFill>
              </a:rPr>
              <a:t>Designed for Cloud Native Microservices </a:t>
            </a:r>
            <a:endParaRPr>
              <a:solidFill>
                <a:srgbClr val="351C75"/>
              </a:solidFill>
            </a:endParaRPr>
          </a:p>
        </p:txBody>
      </p:sp>
      <p:sp>
        <p:nvSpPr>
          <p:cNvPr id="288" name="Google Shape;288;p34"/>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sz="900"/>
          </a:p>
        </p:txBody>
      </p:sp>
      <p:grpSp>
        <p:nvGrpSpPr>
          <p:cNvPr id="289" name="Google Shape;289;p34"/>
          <p:cNvGrpSpPr/>
          <p:nvPr/>
        </p:nvGrpSpPr>
        <p:grpSpPr>
          <a:xfrm>
            <a:off x="4591325" y="1133475"/>
            <a:ext cx="4040700" cy="3058200"/>
            <a:chOff x="247925" y="1133475"/>
            <a:chExt cx="4040700" cy="3058200"/>
          </a:xfrm>
        </p:grpSpPr>
        <p:sp>
          <p:nvSpPr>
            <p:cNvPr id="290" name="Google Shape;290;p34"/>
            <p:cNvSpPr/>
            <p:nvPr/>
          </p:nvSpPr>
          <p:spPr>
            <a:xfrm>
              <a:off x="395704" y="2863986"/>
              <a:ext cx="1188600" cy="495900"/>
            </a:xfrm>
            <a:prstGeom prst="rect">
              <a:avLst/>
            </a:prstGeom>
            <a:solidFill>
              <a:srgbClr val="F2F2F2"/>
            </a:solidFill>
            <a:ln w="12700" cap="flat" cmpd="sng">
              <a:solidFill>
                <a:srgbClr val="E7E6E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2626"/>
                </a:buClr>
                <a:buSzPts val="900"/>
                <a:buFont typeface="Montserrat"/>
                <a:buNone/>
              </a:pPr>
              <a:r>
                <a:rPr lang="en" sz="900" i="0" u="none" strike="noStrike" cap="none">
                  <a:solidFill>
                    <a:srgbClr val="351C75"/>
                  </a:solidFill>
                  <a:latin typeface="Lato"/>
                  <a:ea typeface="Lato"/>
                  <a:cs typeface="Lato"/>
                  <a:sym typeface="Lato"/>
                </a:rPr>
                <a:t>Sharding &amp; Load Balancing</a:t>
              </a:r>
              <a:endParaRPr sz="1100">
                <a:solidFill>
                  <a:srgbClr val="351C75"/>
                </a:solidFill>
                <a:latin typeface="Lato"/>
                <a:ea typeface="Lato"/>
                <a:cs typeface="Lato"/>
                <a:sym typeface="Lato"/>
              </a:endParaRPr>
            </a:p>
          </p:txBody>
        </p:sp>
        <p:sp>
          <p:nvSpPr>
            <p:cNvPr id="291" name="Google Shape;291;p34"/>
            <p:cNvSpPr/>
            <p:nvPr/>
          </p:nvSpPr>
          <p:spPr>
            <a:xfrm>
              <a:off x="1633838" y="2863986"/>
              <a:ext cx="1188600" cy="495900"/>
            </a:xfrm>
            <a:prstGeom prst="rect">
              <a:avLst/>
            </a:prstGeom>
            <a:solidFill>
              <a:srgbClr val="F2F2F2"/>
            </a:solidFill>
            <a:ln w="12700" cap="flat" cmpd="sng">
              <a:solidFill>
                <a:srgbClr val="E7E6E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2626"/>
                </a:buClr>
                <a:buSzPts val="900"/>
                <a:buFont typeface="Montserrat"/>
                <a:buNone/>
              </a:pPr>
              <a:r>
                <a:rPr lang="en" sz="900" i="0" u="none" strike="noStrike" cap="none">
                  <a:solidFill>
                    <a:srgbClr val="351C75"/>
                  </a:solidFill>
                  <a:latin typeface="Lato"/>
                  <a:ea typeface="Lato"/>
                  <a:cs typeface="Lato"/>
                  <a:sym typeface="Lato"/>
                </a:rPr>
                <a:t>Raft Consensus Replication</a:t>
              </a:r>
              <a:endParaRPr sz="1100">
                <a:solidFill>
                  <a:srgbClr val="351C75"/>
                </a:solidFill>
                <a:latin typeface="Lato"/>
                <a:ea typeface="Lato"/>
                <a:cs typeface="Lato"/>
                <a:sym typeface="Lato"/>
              </a:endParaRPr>
            </a:p>
          </p:txBody>
        </p:sp>
        <p:sp>
          <p:nvSpPr>
            <p:cNvPr id="292" name="Google Shape;292;p34"/>
            <p:cNvSpPr/>
            <p:nvPr/>
          </p:nvSpPr>
          <p:spPr>
            <a:xfrm>
              <a:off x="2888706" y="2863986"/>
              <a:ext cx="1188600" cy="495900"/>
            </a:xfrm>
            <a:prstGeom prst="rect">
              <a:avLst/>
            </a:prstGeom>
            <a:solidFill>
              <a:srgbClr val="F2F2F2"/>
            </a:solidFill>
            <a:ln w="12700" cap="flat" cmpd="sng">
              <a:solidFill>
                <a:srgbClr val="E7E6E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2626"/>
                </a:buClr>
                <a:buSzPts val="900"/>
                <a:buFont typeface="Montserrat"/>
                <a:buNone/>
              </a:pPr>
              <a:r>
                <a:rPr lang="en" sz="900" i="0" u="none" strike="noStrike" cap="none">
                  <a:solidFill>
                    <a:srgbClr val="351C75"/>
                  </a:solidFill>
                  <a:latin typeface="Lato"/>
                  <a:ea typeface="Lato"/>
                  <a:cs typeface="Lato"/>
                  <a:sym typeface="Lato"/>
                </a:rPr>
                <a:t>Distributed Transaction Manager &amp; MVCC</a:t>
              </a:r>
              <a:endParaRPr sz="1100">
                <a:solidFill>
                  <a:srgbClr val="351C75"/>
                </a:solidFill>
                <a:latin typeface="Lato"/>
                <a:ea typeface="Lato"/>
                <a:cs typeface="Lato"/>
                <a:sym typeface="Lato"/>
              </a:endParaRPr>
            </a:p>
          </p:txBody>
        </p:sp>
        <p:sp>
          <p:nvSpPr>
            <p:cNvPr id="293" name="Google Shape;293;p34"/>
            <p:cNvSpPr/>
            <p:nvPr/>
          </p:nvSpPr>
          <p:spPr>
            <a:xfrm>
              <a:off x="394632" y="3431423"/>
              <a:ext cx="3682800" cy="516900"/>
            </a:xfrm>
            <a:prstGeom prst="rect">
              <a:avLst/>
            </a:prstGeom>
            <a:solidFill>
              <a:srgbClr val="F2F2F2"/>
            </a:solidFill>
            <a:ln w="12700" cap="flat" cmpd="sng">
              <a:solidFill>
                <a:srgbClr val="E7E6E6"/>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262626"/>
                </a:buClr>
                <a:buSzPts val="900"/>
                <a:buFont typeface="Montserrat"/>
                <a:buNone/>
              </a:pPr>
              <a:r>
                <a:rPr lang="en" sz="900" i="0" u="none" strike="noStrike" cap="none">
                  <a:solidFill>
                    <a:srgbClr val="351C75"/>
                  </a:solidFill>
                  <a:latin typeface="Lato"/>
                  <a:ea typeface="Lato"/>
                  <a:cs typeface="Lato"/>
                  <a:sym typeface="Lato"/>
                </a:rPr>
                <a:t>Document Storage Layer</a:t>
              </a:r>
              <a:endParaRPr sz="1100">
                <a:solidFill>
                  <a:srgbClr val="351C75"/>
                </a:solidFill>
                <a:latin typeface="Lato"/>
                <a:ea typeface="Lato"/>
                <a:cs typeface="Lato"/>
                <a:sym typeface="Lato"/>
              </a:endParaRPr>
            </a:p>
          </p:txBody>
        </p:sp>
        <p:sp>
          <p:nvSpPr>
            <p:cNvPr id="294" name="Google Shape;294;p34"/>
            <p:cNvSpPr/>
            <p:nvPr/>
          </p:nvSpPr>
          <p:spPr>
            <a:xfrm>
              <a:off x="1137538" y="3709484"/>
              <a:ext cx="2189400" cy="238800"/>
            </a:xfrm>
            <a:prstGeom prst="rect">
              <a:avLst/>
            </a:prstGeom>
            <a:solidFill>
              <a:srgbClr val="D9D9D9"/>
            </a:soli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2626"/>
                </a:buClr>
                <a:buSzPts val="800"/>
                <a:buFont typeface="Montserrat"/>
                <a:buNone/>
              </a:pPr>
              <a:r>
                <a:rPr lang="en" sz="800" b="1" i="0" u="none" strike="noStrike" cap="none">
                  <a:solidFill>
                    <a:srgbClr val="351C75"/>
                  </a:solidFill>
                  <a:latin typeface="Lato"/>
                  <a:ea typeface="Lato"/>
                  <a:cs typeface="Lato"/>
                  <a:sym typeface="Lato"/>
                </a:rPr>
                <a:t>Custom RocksDB Storage Engine</a:t>
              </a:r>
              <a:endParaRPr sz="1100" b="1">
                <a:solidFill>
                  <a:srgbClr val="351C75"/>
                </a:solidFill>
                <a:latin typeface="Lato"/>
                <a:ea typeface="Lato"/>
                <a:cs typeface="Lato"/>
                <a:sym typeface="Lato"/>
              </a:endParaRPr>
            </a:p>
          </p:txBody>
        </p:sp>
        <p:sp>
          <p:nvSpPr>
            <p:cNvPr id="295" name="Google Shape;295;p34"/>
            <p:cNvSpPr/>
            <p:nvPr/>
          </p:nvSpPr>
          <p:spPr>
            <a:xfrm>
              <a:off x="247925" y="1133475"/>
              <a:ext cx="4040700" cy="3058200"/>
            </a:xfrm>
            <a:prstGeom prst="can">
              <a:avLst>
                <a:gd name="adj" fmla="val 17389"/>
              </a:avLst>
            </a:prstGeom>
            <a:noFill/>
            <a:ln w="28575" cap="flat" cmpd="sng">
              <a:solidFill>
                <a:srgbClr val="F7582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900"/>
                <a:buFont typeface="Helvetica Neue"/>
                <a:buNone/>
              </a:pPr>
              <a:endParaRPr sz="1900" b="0" i="0" u="none" strike="noStrike" cap="none">
                <a:solidFill>
                  <a:srgbClr val="FFFFFF"/>
                </a:solidFill>
                <a:latin typeface="Helvetica Neue"/>
                <a:ea typeface="Helvetica Neue"/>
                <a:cs typeface="Helvetica Neue"/>
                <a:sym typeface="Helvetica Neue"/>
              </a:endParaRPr>
            </a:p>
          </p:txBody>
        </p:sp>
        <p:sp>
          <p:nvSpPr>
            <p:cNvPr id="296" name="Google Shape;296;p34"/>
            <p:cNvSpPr txBox="1"/>
            <p:nvPr/>
          </p:nvSpPr>
          <p:spPr>
            <a:xfrm>
              <a:off x="804958" y="2614524"/>
              <a:ext cx="2846400" cy="254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Open Sans"/>
                <a:buNone/>
              </a:pPr>
              <a:r>
                <a:rPr lang="en" sz="1200" b="1" i="0" u="none" strike="noStrike" cap="none">
                  <a:solidFill>
                    <a:srgbClr val="351C75"/>
                  </a:solidFill>
                  <a:latin typeface="Lato"/>
                  <a:ea typeface="Lato"/>
                  <a:cs typeface="Lato"/>
                  <a:sym typeface="Lato"/>
                </a:rPr>
                <a:t>DocDB Distributed Document Store</a:t>
              </a:r>
              <a:endParaRPr sz="1100">
                <a:solidFill>
                  <a:srgbClr val="351C75"/>
                </a:solidFill>
                <a:latin typeface="Lato"/>
                <a:ea typeface="Lato"/>
                <a:cs typeface="Lato"/>
                <a:sym typeface="Lato"/>
              </a:endParaRPr>
            </a:p>
          </p:txBody>
        </p:sp>
        <p:sp>
          <p:nvSpPr>
            <p:cNvPr id="297" name="Google Shape;297;p34"/>
            <p:cNvSpPr txBox="1"/>
            <p:nvPr/>
          </p:nvSpPr>
          <p:spPr>
            <a:xfrm>
              <a:off x="1308244" y="1744036"/>
              <a:ext cx="1839900" cy="254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Open Sans"/>
                <a:buNone/>
              </a:pPr>
              <a:r>
                <a:rPr lang="en" sz="1200" b="1" i="0" u="none" strike="noStrike" cap="none">
                  <a:solidFill>
                    <a:srgbClr val="351C75"/>
                  </a:solidFill>
                  <a:latin typeface="Lato"/>
                  <a:ea typeface="Lato"/>
                  <a:cs typeface="Lato"/>
                  <a:sym typeface="Lato"/>
                </a:rPr>
                <a:t>Yugabyte Query Layer</a:t>
              </a:r>
              <a:endParaRPr sz="1100">
                <a:solidFill>
                  <a:srgbClr val="351C75"/>
                </a:solidFill>
                <a:latin typeface="Lato"/>
                <a:ea typeface="Lato"/>
                <a:cs typeface="Lato"/>
                <a:sym typeface="Lato"/>
              </a:endParaRPr>
            </a:p>
          </p:txBody>
        </p:sp>
        <p:sp>
          <p:nvSpPr>
            <p:cNvPr id="298" name="Google Shape;298;p34"/>
            <p:cNvSpPr/>
            <p:nvPr/>
          </p:nvSpPr>
          <p:spPr>
            <a:xfrm>
              <a:off x="394625" y="2044649"/>
              <a:ext cx="1604100" cy="331800"/>
            </a:xfrm>
            <a:prstGeom prst="rect">
              <a:avLst/>
            </a:prstGeom>
            <a:solidFill>
              <a:srgbClr val="F2F2F2"/>
            </a:solidFill>
            <a:ln w="12700" cap="flat" cmpd="sng">
              <a:solidFill>
                <a:srgbClr val="E7E6E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2626"/>
                </a:buClr>
                <a:buSzPts val="900"/>
                <a:buFont typeface="Montserrat"/>
                <a:buNone/>
              </a:pPr>
              <a:r>
                <a:rPr lang="en" sz="1100" b="1" i="0" u="none" strike="noStrike" cap="none">
                  <a:solidFill>
                    <a:srgbClr val="351C75"/>
                  </a:solidFill>
                  <a:latin typeface="Lato"/>
                  <a:ea typeface="Lato"/>
                  <a:cs typeface="Lato"/>
                  <a:sym typeface="Lato"/>
                </a:rPr>
                <a:t>YCQL</a:t>
              </a:r>
              <a:endParaRPr sz="1300" b="1">
                <a:solidFill>
                  <a:srgbClr val="351C75"/>
                </a:solidFill>
                <a:latin typeface="Lato"/>
                <a:ea typeface="Lato"/>
                <a:cs typeface="Lato"/>
                <a:sym typeface="Lato"/>
              </a:endParaRPr>
            </a:p>
          </p:txBody>
        </p:sp>
        <p:sp>
          <p:nvSpPr>
            <p:cNvPr id="299" name="Google Shape;299;p34"/>
            <p:cNvSpPr/>
            <p:nvPr/>
          </p:nvSpPr>
          <p:spPr>
            <a:xfrm>
              <a:off x="2482695" y="2053601"/>
              <a:ext cx="1604100" cy="331800"/>
            </a:xfrm>
            <a:prstGeom prst="rect">
              <a:avLst/>
            </a:prstGeom>
            <a:solidFill>
              <a:srgbClr val="F2F2F2"/>
            </a:solidFill>
            <a:ln w="12700" cap="flat" cmpd="sng">
              <a:solidFill>
                <a:srgbClr val="E7E6E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2626"/>
                </a:buClr>
                <a:buSzPts val="900"/>
                <a:buFont typeface="Montserrat"/>
                <a:buNone/>
              </a:pPr>
              <a:r>
                <a:rPr lang="en" sz="1100" b="1" i="0" u="none" strike="noStrike" cap="none">
                  <a:solidFill>
                    <a:srgbClr val="351C75"/>
                  </a:solidFill>
                  <a:latin typeface="Lato"/>
                  <a:ea typeface="Lato"/>
                  <a:cs typeface="Lato"/>
                  <a:sym typeface="Lato"/>
                </a:rPr>
                <a:t>YSQL</a:t>
              </a:r>
              <a:endParaRPr sz="1300" b="1">
                <a:solidFill>
                  <a:srgbClr val="351C75"/>
                </a:solidFill>
                <a:latin typeface="Lato"/>
                <a:ea typeface="Lato"/>
                <a:cs typeface="Lato"/>
                <a:sym typeface="Lato"/>
              </a:endParaRPr>
            </a:p>
          </p:txBody>
        </p:sp>
        <p:pic>
          <p:nvPicPr>
            <p:cNvPr id="300" name="Google Shape;300;p34"/>
            <p:cNvPicPr preferRelativeResize="0"/>
            <p:nvPr/>
          </p:nvPicPr>
          <p:blipFill>
            <a:blip r:embed="rId3">
              <a:alphaModFix/>
            </a:blip>
            <a:stretch>
              <a:fillRect/>
            </a:stretch>
          </p:blipFill>
          <p:spPr>
            <a:xfrm>
              <a:off x="1128800" y="1222354"/>
              <a:ext cx="2019348" cy="336100"/>
            </a:xfrm>
            <a:prstGeom prst="rect">
              <a:avLst/>
            </a:prstGeom>
            <a:noFill/>
            <a:ln>
              <a:noFill/>
            </a:ln>
          </p:spPr>
        </p:pic>
      </p:grpSp>
      <p:graphicFrame>
        <p:nvGraphicFramePr>
          <p:cNvPr id="301" name="Google Shape;301;p34"/>
          <p:cNvGraphicFramePr/>
          <p:nvPr/>
        </p:nvGraphicFramePr>
        <p:xfrm>
          <a:off x="209050" y="1164720"/>
          <a:ext cx="3982950" cy="3130035"/>
        </p:xfrm>
        <a:graphic>
          <a:graphicData uri="http://schemas.openxmlformats.org/drawingml/2006/table">
            <a:tbl>
              <a:tblPr>
                <a:noFill/>
                <a:tableStyleId>{70C741E2-371A-488D-AA5F-CF44B92354A0}</a:tableStyleId>
              </a:tblPr>
              <a:tblGrid>
                <a:gridCol w="11057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gridCol w="883225">
                  <a:extLst>
                    <a:ext uri="{9D8B030D-6E8A-4147-A177-3AD203B41FA5}">
                      <a16:colId xmlns:a16="http://schemas.microsoft.com/office/drawing/2014/main" val="20002"/>
                    </a:ext>
                  </a:extLst>
                </a:gridCol>
                <a:gridCol w="1171000">
                  <a:extLst>
                    <a:ext uri="{9D8B030D-6E8A-4147-A177-3AD203B41FA5}">
                      <a16:colId xmlns:a16="http://schemas.microsoft.com/office/drawing/2014/main" val="20003"/>
                    </a:ext>
                  </a:extLst>
                </a:gridCol>
              </a:tblGrid>
              <a:tr h="500825">
                <a:tc>
                  <a:txBody>
                    <a:bodyPr/>
                    <a:lstStyle/>
                    <a:p>
                      <a:pPr marL="0" lvl="0" indent="0" algn="l" rtl="0">
                        <a:spcBef>
                          <a:spcPts val="0"/>
                        </a:spcBef>
                        <a:spcAft>
                          <a:spcPts val="0"/>
                        </a:spcAft>
                        <a:buNone/>
                      </a:pPr>
                      <a:endParaRPr sz="1000">
                        <a:solidFill>
                          <a:schemeClr val="accent2"/>
                        </a:solidFill>
                        <a:latin typeface="Lato"/>
                        <a:ea typeface="Lato"/>
                        <a:cs typeface="Lato"/>
                        <a:sym typeface="Lato"/>
                      </a:endParaRPr>
                    </a:p>
                  </a:txBody>
                  <a:tcPr marL="45700" marR="45700" marT="91425" marB="91425" anchor="ctr">
                    <a:lnL w="9525" cap="flat" cmpd="sng">
                      <a:solidFill>
                        <a:srgbClr val="FFFFFF"/>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000" b="1">
                          <a:solidFill>
                            <a:srgbClr val="FFFFFF"/>
                          </a:solidFill>
                          <a:latin typeface="Lato"/>
                          <a:ea typeface="Lato"/>
                          <a:cs typeface="Lato"/>
                          <a:sym typeface="Lato"/>
                        </a:rPr>
                        <a:t>PostgreSQL</a:t>
                      </a:r>
                      <a:endParaRPr sz="1000" b="1">
                        <a:solidFill>
                          <a:srgbClr val="FFFFFF"/>
                        </a:solidFill>
                        <a:latin typeface="Lato"/>
                        <a:ea typeface="Lato"/>
                        <a:cs typeface="Lato"/>
                        <a:sym typeface="Lato"/>
                      </a:endParaRPr>
                    </a:p>
                  </a:txBody>
                  <a:tcPr marL="45700" marR="457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351C75"/>
                    </a:solidFill>
                  </a:tcPr>
                </a:tc>
                <a:tc>
                  <a:txBody>
                    <a:bodyPr/>
                    <a:lstStyle/>
                    <a:p>
                      <a:pPr marL="0" lvl="0" indent="0" algn="ctr" rtl="0">
                        <a:spcBef>
                          <a:spcPts val="0"/>
                        </a:spcBef>
                        <a:spcAft>
                          <a:spcPts val="0"/>
                        </a:spcAft>
                        <a:buNone/>
                      </a:pPr>
                      <a:r>
                        <a:rPr lang="en" sz="1000" b="1">
                          <a:solidFill>
                            <a:srgbClr val="FFFFFF"/>
                          </a:solidFill>
                          <a:latin typeface="Lato"/>
                          <a:ea typeface="Lato"/>
                          <a:cs typeface="Lato"/>
                          <a:sym typeface="Lato"/>
                        </a:rPr>
                        <a:t>Google Spanner</a:t>
                      </a:r>
                      <a:endParaRPr sz="1000" b="1">
                        <a:solidFill>
                          <a:srgbClr val="FFFFFF"/>
                        </a:solidFill>
                        <a:latin typeface="Lato"/>
                        <a:ea typeface="Lato"/>
                        <a:cs typeface="Lato"/>
                        <a:sym typeface="Lato"/>
                      </a:endParaRPr>
                    </a:p>
                  </a:txBody>
                  <a:tcPr marL="45700" marR="457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351C75"/>
                    </a:solidFill>
                  </a:tcPr>
                </a:tc>
                <a:tc>
                  <a:txBody>
                    <a:bodyPr/>
                    <a:lstStyle/>
                    <a:p>
                      <a:pPr marL="0" lvl="0" indent="0" algn="ctr" rtl="0">
                        <a:spcBef>
                          <a:spcPts val="0"/>
                        </a:spcBef>
                        <a:spcAft>
                          <a:spcPts val="0"/>
                        </a:spcAft>
                        <a:buNone/>
                      </a:pPr>
                      <a:r>
                        <a:rPr lang="en" sz="1300" b="1">
                          <a:solidFill>
                            <a:srgbClr val="351C75"/>
                          </a:solidFill>
                          <a:latin typeface="Lato"/>
                          <a:ea typeface="Lato"/>
                          <a:cs typeface="Lato"/>
                          <a:sym typeface="Lato"/>
                        </a:rPr>
                        <a:t>YugabyteDB</a:t>
                      </a:r>
                      <a:endParaRPr sz="1300" b="1">
                        <a:solidFill>
                          <a:srgbClr val="351C75"/>
                        </a:solidFill>
                        <a:latin typeface="Lato"/>
                        <a:ea typeface="Lato"/>
                        <a:cs typeface="Lato"/>
                        <a:sym typeface="Lato"/>
                      </a:endParaRPr>
                    </a:p>
                  </a:txBody>
                  <a:tcPr marL="45700" marR="457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56800">
                <a:tc>
                  <a:txBody>
                    <a:bodyPr/>
                    <a:lstStyle/>
                    <a:p>
                      <a:pPr marL="0" lvl="0" indent="0" algn="l" rtl="0">
                        <a:spcBef>
                          <a:spcPts val="0"/>
                        </a:spcBef>
                        <a:spcAft>
                          <a:spcPts val="0"/>
                        </a:spcAft>
                        <a:buNone/>
                      </a:pPr>
                      <a:r>
                        <a:rPr lang="en" sz="1000" b="1">
                          <a:latin typeface="Lato"/>
                          <a:ea typeface="Lato"/>
                          <a:cs typeface="Lato"/>
                          <a:sym typeface="Lato"/>
                        </a:rPr>
                        <a:t>SQL Ecosystem</a:t>
                      </a:r>
                      <a:endParaRPr sz="1000" b="1">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chemeClr val="dk1"/>
                        </a:buClr>
                        <a:buSzPts val="1100"/>
                        <a:buFont typeface="Arial"/>
                        <a:buNone/>
                      </a:pPr>
                      <a:r>
                        <a:rPr lang="en">
                          <a:solidFill>
                            <a:srgbClr val="00B050"/>
                          </a:solidFill>
                          <a:latin typeface="Lato"/>
                          <a:ea typeface="Lato"/>
                          <a:cs typeface="Lato"/>
                          <a:sym typeface="Lato"/>
                        </a:rPr>
                        <a:t>✓</a:t>
                      </a:r>
                      <a:endParaRPr sz="900" b="1">
                        <a:solidFill>
                          <a:srgbClr val="00B050"/>
                        </a:solidFill>
                        <a:latin typeface="Lato"/>
                        <a:ea typeface="Lato"/>
                        <a:cs typeface="Lato"/>
                        <a:sym typeface="Lato"/>
                      </a:endParaRPr>
                    </a:p>
                    <a:p>
                      <a:pPr marL="0" lvl="0" indent="0" algn="ctr" rtl="0">
                        <a:spcBef>
                          <a:spcPts val="0"/>
                        </a:spcBef>
                        <a:spcAft>
                          <a:spcPts val="0"/>
                        </a:spcAft>
                        <a:buNone/>
                      </a:pPr>
                      <a:r>
                        <a:rPr lang="en" sz="800">
                          <a:solidFill>
                            <a:srgbClr val="00B050"/>
                          </a:solidFill>
                          <a:latin typeface="Lato"/>
                          <a:ea typeface="Lato"/>
                          <a:cs typeface="Lato"/>
                          <a:sym typeface="Lato"/>
                        </a:rPr>
                        <a:t>Massively adopted</a:t>
                      </a:r>
                      <a:endParaRPr sz="800">
                        <a:solidFill>
                          <a:srgbClr val="FF000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500">
                          <a:solidFill>
                            <a:srgbClr val="FF0000"/>
                          </a:solidFill>
                          <a:latin typeface="Lato"/>
                          <a:ea typeface="Lato"/>
                          <a:cs typeface="Lato"/>
                          <a:sym typeface="Lato"/>
                        </a:rPr>
                        <a:t>✘</a:t>
                      </a:r>
                      <a:endParaRPr sz="800" b="1">
                        <a:solidFill>
                          <a:srgbClr val="FF0000"/>
                        </a:solidFill>
                        <a:latin typeface="Lato"/>
                        <a:ea typeface="Lato"/>
                        <a:cs typeface="Lato"/>
                        <a:sym typeface="Lato"/>
                      </a:endParaRPr>
                    </a:p>
                    <a:p>
                      <a:pPr marL="0" lvl="0" indent="0" algn="ctr" rtl="0">
                        <a:spcBef>
                          <a:spcPts val="0"/>
                        </a:spcBef>
                        <a:spcAft>
                          <a:spcPts val="0"/>
                        </a:spcAft>
                        <a:buClr>
                          <a:srgbClr val="000000"/>
                        </a:buClr>
                        <a:buSzPts val="1100"/>
                        <a:buFont typeface="Arial"/>
                        <a:buNone/>
                      </a:pPr>
                      <a:r>
                        <a:rPr lang="en" sz="800">
                          <a:solidFill>
                            <a:srgbClr val="FF0000"/>
                          </a:solidFill>
                          <a:latin typeface="Lato"/>
                          <a:ea typeface="Lato"/>
                          <a:cs typeface="Lato"/>
                          <a:sym typeface="Lato"/>
                        </a:rPr>
                        <a:t>New SQL flavor </a:t>
                      </a:r>
                      <a:endParaRPr sz="700" i="1">
                        <a:solidFill>
                          <a:srgbClr val="999999"/>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sz="900">
                        <a:solidFill>
                          <a:srgbClr val="00B050"/>
                        </a:solidFill>
                        <a:latin typeface="Lato"/>
                        <a:ea typeface="Lato"/>
                        <a:cs typeface="Lato"/>
                        <a:sym typeface="Lato"/>
                      </a:endParaRPr>
                    </a:p>
                    <a:p>
                      <a:pPr marL="0" lvl="0" indent="0" algn="ctr" rtl="0">
                        <a:spcBef>
                          <a:spcPts val="0"/>
                        </a:spcBef>
                        <a:spcAft>
                          <a:spcPts val="0"/>
                        </a:spcAft>
                        <a:buNone/>
                      </a:pPr>
                      <a:r>
                        <a:rPr lang="en" sz="900" b="1">
                          <a:solidFill>
                            <a:srgbClr val="00B050"/>
                          </a:solidFill>
                          <a:latin typeface="Lato"/>
                          <a:ea typeface="Lato"/>
                          <a:cs typeface="Lato"/>
                          <a:sym typeface="Lato"/>
                        </a:rPr>
                        <a:t>Reuse PostgreSQL</a:t>
                      </a:r>
                      <a:endParaRPr sz="900" b="1">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43500">
                <a:tc>
                  <a:txBody>
                    <a:bodyPr/>
                    <a:lstStyle/>
                    <a:p>
                      <a:pPr marL="0" lvl="0" indent="0" algn="l" rtl="0">
                        <a:spcBef>
                          <a:spcPts val="0"/>
                        </a:spcBef>
                        <a:spcAft>
                          <a:spcPts val="0"/>
                        </a:spcAft>
                        <a:buNone/>
                      </a:pPr>
                      <a:r>
                        <a:rPr lang="en" sz="1000" b="1">
                          <a:latin typeface="Lato"/>
                          <a:ea typeface="Lato"/>
                          <a:cs typeface="Lato"/>
                          <a:sym typeface="Lato"/>
                        </a:rPr>
                        <a:t>RDBMS Features</a:t>
                      </a:r>
                      <a:endParaRPr sz="1000" b="1">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chemeClr val="dk1"/>
                        </a:buClr>
                        <a:buSzPts val="1100"/>
                        <a:buFont typeface="Arial"/>
                        <a:buNone/>
                      </a:pPr>
                      <a:r>
                        <a:rPr lang="en">
                          <a:solidFill>
                            <a:srgbClr val="00B050"/>
                          </a:solidFill>
                          <a:latin typeface="Lato"/>
                          <a:ea typeface="Lato"/>
                          <a:cs typeface="Lato"/>
                          <a:sym typeface="Lato"/>
                        </a:rPr>
                        <a:t>✓</a:t>
                      </a:r>
                      <a:endParaRPr sz="900" b="1">
                        <a:solidFill>
                          <a:srgbClr val="00B050"/>
                        </a:solidFill>
                        <a:latin typeface="Lato"/>
                        <a:ea typeface="Lato"/>
                        <a:cs typeface="Lato"/>
                        <a:sym typeface="Lato"/>
                      </a:endParaRPr>
                    </a:p>
                    <a:p>
                      <a:pPr marL="0" lvl="0" indent="0" algn="ctr" rtl="0">
                        <a:spcBef>
                          <a:spcPts val="0"/>
                        </a:spcBef>
                        <a:spcAft>
                          <a:spcPts val="0"/>
                        </a:spcAft>
                        <a:buClr>
                          <a:srgbClr val="000000"/>
                        </a:buClr>
                        <a:buSzPts val="1100"/>
                        <a:buFont typeface="Arial"/>
                        <a:buNone/>
                      </a:pPr>
                      <a:r>
                        <a:rPr lang="en" sz="800">
                          <a:solidFill>
                            <a:srgbClr val="00B050"/>
                          </a:solidFill>
                          <a:latin typeface="Lato"/>
                          <a:ea typeface="Lato"/>
                          <a:cs typeface="Lato"/>
                          <a:sym typeface="Lato"/>
                        </a:rPr>
                        <a:t>Advanced</a:t>
                      </a:r>
                      <a:endParaRPr sz="800">
                        <a:solidFill>
                          <a:srgbClr val="00B050"/>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800" i="1">
                          <a:solidFill>
                            <a:srgbClr val="999999"/>
                          </a:solidFill>
                          <a:latin typeface="Lato"/>
                          <a:ea typeface="Lato"/>
                          <a:cs typeface="Lato"/>
                          <a:sym typeface="Lato"/>
                        </a:rPr>
                        <a:t>Complex</a:t>
                      </a:r>
                      <a:endParaRPr sz="800">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500">
                          <a:solidFill>
                            <a:srgbClr val="FF0000"/>
                          </a:solidFill>
                          <a:latin typeface="Lato"/>
                          <a:ea typeface="Lato"/>
                          <a:cs typeface="Lato"/>
                          <a:sym typeface="Lato"/>
                        </a:rPr>
                        <a:t>✘</a:t>
                      </a:r>
                      <a:endParaRPr sz="900" b="1">
                        <a:solidFill>
                          <a:srgbClr val="FF0000"/>
                        </a:solidFill>
                        <a:latin typeface="Lato"/>
                        <a:ea typeface="Lato"/>
                        <a:cs typeface="Lato"/>
                        <a:sym typeface="Lato"/>
                      </a:endParaRPr>
                    </a:p>
                    <a:p>
                      <a:pPr marL="0" lvl="0" indent="0" algn="ctr" rtl="0">
                        <a:spcBef>
                          <a:spcPts val="0"/>
                        </a:spcBef>
                        <a:spcAft>
                          <a:spcPts val="0"/>
                        </a:spcAft>
                        <a:buClr>
                          <a:srgbClr val="000000"/>
                        </a:buClr>
                        <a:buSzPts val="1100"/>
                        <a:buFont typeface="Arial"/>
                        <a:buNone/>
                      </a:pPr>
                      <a:r>
                        <a:rPr lang="en" sz="800">
                          <a:solidFill>
                            <a:srgbClr val="FF0000"/>
                          </a:solidFill>
                          <a:latin typeface="Lato"/>
                          <a:ea typeface="Lato"/>
                          <a:cs typeface="Lato"/>
                          <a:sym typeface="Lato"/>
                        </a:rPr>
                        <a:t>Basic</a:t>
                      </a:r>
                      <a:endParaRPr sz="800">
                        <a:solidFill>
                          <a:srgbClr val="FF0000"/>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800" i="1">
                          <a:solidFill>
                            <a:srgbClr val="999999"/>
                          </a:solidFill>
                          <a:latin typeface="Lato"/>
                          <a:ea typeface="Lato"/>
                          <a:cs typeface="Lato"/>
                          <a:sym typeface="Lato"/>
                        </a:rPr>
                        <a:t>cloud-native</a:t>
                      </a:r>
                      <a:endParaRPr sz="800">
                        <a:solidFill>
                          <a:srgbClr val="FF000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rgbClr val="00B050"/>
                          </a:solidFill>
                          <a:latin typeface="Lato"/>
                          <a:ea typeface="Lato"/>
                          <a:cs typeface="Lato"/>
                          <a:sym typeface="Lato"/>
                        </a:rPr>
                        <a:t>✓</a:t>
                      </a:r>
                      <a:endParaRPr sz="900" b="1">
                        <a:solidFill>
                          <a:srgbClr val="00B050"/>
                        </a:solidFill>
                        <a:latin typeface="Lato"/>
                        <a:ea typeface="Lato"/>
                        <a:cs typeface="Lato"/>
                        <a:sym typeface="Lato"/>
                      </a:endParaRPr>
                    </a:p>
                    <a:p>
                      <a:pPr marL="0" lvl="0" indent="0" algn="ctr" rtl="0">
                        <a:spcBef>
                          <a:spcPts val="0"/>
                        </a:spcBef>
                        <a:spcAft>
                          <a:spcPts val="0"/>
                        </a:spcAft>
                        <a:buNone/>
                      </a:pPr>
                      <a:r>
                        <a:rPr lang="en" sz="900" b="1">
                          <a:solidFill>
                            <a:srgbClr val="00B050"/>
                          </a:solidFill>
                          <a:latin typeface="Lato"/>
                          <a:ea typeface="Lato"/>
                          <a:cs typeface="Lato"/>
                          <a:sym typeface="Lato"/>
                        </a:rPr>
                        <a:t>Advanced</a:t>
                      </a:r>
                      <a:endParaRPr sz="900" b="1">
                        <a:solidFill>
                          <a:srgbClr val="00B050"/>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800" i="1">
                          <a:solidFill>
                            <a:srgbClr val="999999"/>
                          </a:solidFill>
                          <a:latin typeface="Lato"/>
                          <a:ea typeface="Lato"/>
                          <a:cs typeface="Lato"/>
                          <a:sym typeface="Lato"/>
                        </a:rPr>
                        <a:t>Complex and cloud-native </a:t>
                      </a:r>
                      <a:endParaRPr sz="900">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06375">
                <a:tc>
                  <a:txBody>
                    <a:bodyPr/>
                    <a:lstStyle/>
                    <a:p>
                      <a:pPr marL="0" lvl="0" indent="0" algn="l" rtl="0">
                        <a:spcBef>
                          <a:spcPts val="0"/>
                        </a:spcBef>
                        <a:spcAft>
                          <a:spcPts val="0"/>
                        </a:spcAft>
                        <a:buClr>
                          <a:srgbClr val="000000"/>
                        </a:buClr>
                        <a:buSzPts val="1100"/>
                        <a:buFont typeface="Arial"/>
                        <a:buNone/>
                      </a:pPr>
                      <a:r>
                        <a:rPr lang="en" sz="1000" b="1">
                          <a:latin typeface="Lato"/>
                          <a:ea typeface="Lato"/>
                          <a:cs typeface="Lato"/>
                          <a:sym typeface="Lato"/>
                        </a:rPr>
                        <a:t>Highly Available</a:t>
                      </a:r>
                      <a:endParaRPr sz="1000" b="1">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500">
                          <a:solidFill>
                            <a:srgbClr val="FF0000"/>
                          </a:solidFill>
                          <a:latin typeface="Lato"/>
                          <a:ea typeface="Lato"/>
                          <a:cs typeface="Lato"/>
                          <a:sym typeface="Lato"/>
                        </a:rPr>
                        <a:t>✘</a:t>
                      </a:r>
                      <a:endParaRPr sz="2100">
                        <a:solidFill>
                          <a:srgbClr val="FF000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347350">
                <a:tc>
                  <a:txBody>
                    <a:bodyPr/>
                    <a:lstStyle/>
                    <a:p>
                      <a:pPr marL="0" lvl="0" indent="0" algn="l" rtl="0">
                        <a:spcBef>
                          <a:spcPts val="0"/>
                        </a:spcBef>
                        <a:spcAft>
                          <a:spcPts val="0"/>
                        </a:spcAft>
                        <a:buNone/>
                      </a:pPr>
                      <a:r>
                        <a:rPr lang="en" sz="1000" b="1">
                          <a:latin typeface="Lato"/>
                          <a:ea typeface="Lato"/>
                          <a:cs typeface="Lato"/>
                          <a:sym typeface="Lato"/>
                        </a:rPr>
                        <a:t>Horizontal Scale </a:t>
                      </a:r>
                      <a:endParaRPr sz="1000" b="1">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500">
                          <a:solidFill>
                            <a:srgbClr val="FF0000"/>
                          </a:solidFill>
                          <a:latin typeface="Lato"/>
                          <a:ea typeface="Lato"/>
                          <a:cs typeface="Lato"/>
                          <a:sym typeface="Lato"/>
                        </a:rPr>
                        <a:t>✘</a:t>
                      </a:r>
                      <a:endParaRPr sz="1300"/>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06375">
                <a:tc>
                  <a:txBody>
                    <a:bodyPr/>
                    <a:lstStyle/>
                    <a:p>
                      <a:pPr marL="0" lvl="0" indent="0" algn="l" rtl="0">
                        <a:spcBef>
                          <a:spcPts val="0"/>
                        </a:spcBef>
                        <a:spcAft>
                          <a:spcPts val="0"/>
                        </a:spcAft>
                        <a:buNone/>
                      </a:pPr>
                      <a:r>
                        <a:rPr lang="en" sz="1000" b="1">
                          <a:latin typeface="Lato"/>
                          <a:ea typeface="Lato"/>
                          <a:cs typeface="Lato"/>
                          <a:sym typeface="Lato"/>
                        </a:rPr>
                        <a:t>Distributed Txns</a:t>
                      </a:r>
                      <a:endParaRPr sz="1000" b="1">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500">
                          <a:solidFill>
                            <a:srgbClr val="FF0000"/>
                          </a:solidFill>
                          <a:latin typeface="Lato"/>
                          <a:ea typeface="Lato"/>
                          <a:cs typeface="Lato"/>
                          <a:sym typeface="Lato"/>
                        </a:rPr>
                        <a:t>✘</a:t>
                      </a:r>
                      <a:endParaRPr sz="1300"/>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B050"/>
                          </a:solidFill>
                          <a:latin typeface="Lato"/>
                          <a:ea typeface="Lato"/>
                          <a:cs typeface="Lato"/>
                          <a:sym typeface="Lato"/>
                        </a:rPr>
                        <a:t>✓</a:t>
                      </a:r>
                      <a:endParaRPr>
                        <a:solidFill>
                          <a:srgbClr val="00B050"/>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99300">
                <a:tc>
                  <a:txBody>
                    <a:bodyPr/>
                    <a:lstStyle/>
                    <a:p>
                      <a:pPr marL="0" lvl="0" indent="0" algn="l" rtl="0">
                        <a:spcBef>
                          <a:spcPts val="0"/>
                        </a:spcBef>
                        <a:spcAft>
                          <a:spcPts val="0"/>
                        </a:spcAft>
                        <a:buClr>
                          <a:srgbClr val="000000"/>
                        </a:buClr>
                        <a:buSzPts val="1100"/>
                        <a:buFont typeface="Arial"/>
                        <a:buNone/>
                      </a:pPr>
                      <a:r>
                        <a:rPr lang="en" sz="1000" b="1">
                          <a:latin typeface="Lato"/>
                          <a:ea typeface="Lato"/>
                          <a:cs typeface="Lato"/>
                          <a:sym typeface="Lato"/>
                        </a:rPr>
                        <a:t>Data Replication</a:t>
                      </a:r>
                      <a:endParaRPr sz="1000" b="1">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rgbClr val="000000"/>
                        </a:buClr>
                        <a:buSzPts val="1100"/>
                        <a:buFont typeface="Arial"/>
                        <a:buNone/>
                      </a:pPr>
                      <a:r>
                        <a:rPr lang="en" sz="900" b="1">
                          <a:solidFill>
                            <a:schemeClr val="accent2"/>
                          </a:solidFill>
                          <a:latin typeface="Lato"/>
                          <a:ea typeface="Lato"/>
                          <a:cs typeface="Lato"/>
                          <a:sym typeface="Lato"/>
                        </a:rPr>
                        <a:t>Async</a:t>
                      </a:r>
                      <a:endParaRPr sz="900" b="1">
                        <a:solidFill>
                          <a:schemeClr val="accent2"/>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900" b="1">
                          <a:solidFill>
                            <a:schemeClr val="accent2"/>
                          </a:solidFill>
                          <a:latin typeface="Lato"/>
                          <a:ea typeface="Lato"/>
                          <a:cs typeface="Lato"/>
                          <a:sym typeface="Lato"/>
                        </a:rPr>
                        <a:t>Sync</a:t>
                      </a:r>
                      <a:endParaRPr sz="900" b="1">
                        <a:solidFill>
                          <a:schemeClr val="accent2"/>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900" b="1">
                          <a:solidFill>
                            <a:schemeClr val="accent2"/>
                          </a:solidFill>
                          <a:latin typeface="Lato"/>
                          <a:ea typeface="Lato"/>
                          <a:cs typeface="Lato"/>
                          <a:sym typeface="Lato"/>
                        </a:rPr>
                        <a:t>Sync + Async</a:t>
                      </a:r>
                      <a:endParaRPr sz="900" b="1">
                        <a:solidFill>
                          <a:schemeClr val="accent2"/>
                        </a:solidFill>
                        <a:latin typeface="Lato"/>
                        <a:ea typeface="Lato"/>
                        <a:cs typeface="Lato"/>
                        <a:sym typeface="Lato"/>
                      </a:endParaRPr>
                    </a:p>
                  </a:txBody>
                  <a:tcPr marL="45700" marR="45700" marT="45700" marB="4570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p:nvPr/>
        </p:nvSpPr>
        <p:spPr>
          <a:xfrm>
            <a:off x="526875" y="3517175"/>
            <a:ext cx="7862400" cy="807000"/>
          </a:xfrm>
          <a:prstGeom prst="roundRect">
            <a:avLst>
              <a:gd name="adj" fmla="val 8671"/>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3F3F3"/>
              </a:solidFill>
              <a:latin typeface="Lato"/>
              <a:ea typeface="Lato"/>
              <a:cs typeface="Lato"/>
              <a:sym typeface="Lato"/>
            </a:endParaRPr>
          </a:p>
        </p:txBody>
      </p:sp>
      <p:sp>
        <p:nvSpPr>
          <p:cNvPr id="307" name="Google Shape;307;p35"/>
          <p:cNvSpPr/>
          <p:nvPr/>
        </p:nvSpPr>
        <p:spPr>
          <a:xfrm>
            <a:off x="5794200" y="968925"/>
            <a:ext cx="2518800" cy="2823000"/>
          </a:xfrm>
          <a:prstGeom prst="roundRect">
            <a:avLst>
              <a:gd name="adj" fmla="val 8671"/>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3F3F3"/>
                </a:solidFill>
                <a:latin typeface="Lato"/>
                <a:ea typeface="Lato"/>
                <a:cs typeface="Lato"/>
                <a:sym typeface="Lato"/>
              </a:rPr>
              <a:t> </a:t>
            </a:r>
            <a:endParaRPr b="1">
              <a:solidFill>
                <a:srgbClr val="F3F3F3"/>
              </a:solidFill>
              <a:latin typeface="Lato"/>
              <a:ea typeface="Lato"/>
              <a:cs typeface="Lato"/>
              <a:sym typeface="Lato"/>
            </a:endParaRPr>
          </a:p>
        </p:txBody>
      </p:sp>
      <p:sp>
        <p:nvSpPr>
          <p:cNvPr id="308" name="Google Shape;308;p35"/>
          <p:cNvSpPr/>
          <p:nvPr/>
        </p:nvSpPr>
        <p:spPr>
          <a:xfrm>
            <a:off x="599775" y="968925"/>
            <a:ext cx="2052900" cy="2823000"/>
          </a:xfrm>
          <a:prstGeom prst="roundRect">
            <a:avLst>
              <a:gd name="adj" fmla="val 8671"/>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3F3F3"/>
              </a:solidFill>
              <a:latin typeface="Lato"/>
              <a:ea typeface="Lato"/>
              <a:cs typeface="Lato"/>
              <a:sym typeface="Lato"/>
            </a:endParaRPr>
          </a:p>
        </p:txBody>
      </p:sp>
      <p:sp>
        <p:nvSpPr>
          <p:cNvPr id="309" name="Google Shape;309;p35"/>
          <p:cNvSpPr/>
          <p:nvPr/>
        </p:nvSpPr>
        <p:spPr>
          <a:xfrm>
            <a:off x="5899000" y="1067675"/>
            <a:ext cx="2316300" cy="2404200"/>
          </a:xfrm>
          <a:prstGeom prst="roundRect">
            <a:avLst>
              <a:gd name="adj" fmla="val 11842"/>
            </a:avLst>
          </a:prstGeom>
          <a:solidFill>
            <a:srgbClr val="FFFFFF"/>
          </a:solidFill>
          <a:ln w="28575" cap="flat" cmpd="sng">
            <a:solidFill>
              <a:srgbClr val="351C7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351C75"/>
              </a:solidFill>
              <a:latin typeface="Lato"/>
              <a:ea typeface="Lato"/>
              <a:cs typeface="Lato"/>
              <a:sym typeface="Lato"/>
            </a:endParaRPr>
          </a:p>
        </p:txBody>
      </p:sp>
      <p:sp>
        <p:nvSpPr>
          <p:cNvPr id="310" name="Google Shape;310;p35"/>
          <p:cNvSpPr/>
          <p:nvPr/>
        </p:nvSpPr>
        <p:spPr>
          <a:xfrm>
            <a:off x="6505750" y="1221203"/>
            <a:ext cx="1655700" cy="325200"/>
          </a:xfrm>
          <a:prstGeom prst="roundRect">
            <a:avLst>
              <a:gd name="adj" fmla="val 11842"/>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 sz="1600" b="1">
                <a:solidFill>
                  <a:srgbClr val="351C75"/>
                </a:solidFill>
                <a:latin typeface="Lato"/>
                <a:ea typeface="Lato"/>
                <a:cs typeface="Lato"/>
                <a:sym typeface="Lato"/>
              </a:rPr>
              <a:t>Yugabyte Cloud </a:t>
            </a:r>
            <a:endParaRPr sz="1600" b="1">
              <a:solidFill>
                <a:srgbClr val="351C75"/>
              </a:solidFill>
              <a:latin typeface="Lato"/>
              <a:ea typeface="Lato"/>
              <a:cs typeface="Lato"/>
              <a:sym typeface="Lato"/>
            </a:endParaRPr>
          </a:p>
        </p:txBody>
      </p:sp>
      <p:sp>
        <p:nvSpPr>
          <p:cNvPr id="311" name="Google Shape;311;p35"/>
          <p:cNvSpPr/>
          <p:nvPr/>
        </p:nvSpPr>
        <p:spPr>
          <a:xfrm>
            <a:off x="6177600" y="1719625"/>
            <a:ext cx="1723200" cy="1646400"/>
          </a:xfrm>
          <a:prstGeom prst="roundRect">
            <a:avLst>
              <a:gd name="adj" fmla="val 11842"/>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91425" anchor="t" anchorCtr="0">
            <a:noAutofit/>
          </a:bodyPr>
          <a:lstStyle/>
          <a:p>
            <a:pPr marL="0" lvl="0" indent="0" algn="ctr" rtl="0">
              <a:spcBef>
                <a:spcPts val="0"/>
              </a:spcBef>
              <a:spcAft>
                <a:spcPts val="0"/>
              </a:spcAft>
              <a:buNone/>
            </a:pPr>
            <a:r>
              <a:rPr lang="en" sz="1100" b="1">
                <a:solidFill>
                  <a:srgbClr val="351C75"/>
                </a:solidFill>
                <a:latin typeface="Lato"/>
                <a:ea typeface="Lato"/>
                <a:cs typeface="Lato"/>
                <a:sym typeface="Lato"/>
              </a:rPr>
              <a:t>Fully Managed DBaaS</a:t>
            </a:r>
            <a:endParaRPr sz="1100" b="1">
              <a:solidFill>
                <a:srgbClr val="351C75"/>
              </a:solidFill>
              <a:latin typeface="Lato"/>
              <a:ea typeface="Lato"/>
              <a:cs typeface="Lato"/>
              <a:sym typeface="Lato"/>
            </a:endParaRPr>
          </a:p>
        </p:txBody>
      </p:sp>
      <p:sp>
        <p:nvSpPr>
          <p:cNvPr id="312" name="Google Shape;312;p35"/>
          <p:cNvSpPr/>
          <p:nvPr/>
        </p:nvSpPr>
        <p:spPr>
          <a:xfrm>
            <a:off x="2894225" y="968925"/>
            <a:ext cx="2664900" cy="2823000"/>
          </a:xfrm>
          <a:prstGeom prst="roundRect">
            <a:avLst>
              <a:gd name="adj" fmla="val 8671"/>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3F3F3"/>
              </a:solidFill>
              <a:latin typeface="Lato"/>
              <a:ea typeface="Lato"/>
              <a:cs typeface="Lato"/>
              <a:sym typeface="Lato"/>
            </a:endParaRPr>
          </a:p>
        </p:txBody>
      </p:sp>
      <p:sp>
        <p:nvSpPr>
          <p:cNvPr id="313" name="Google Shape;313;p35"/>
          <p:cNvSpPr txBox="1">
            <a:spLocks noGrp="1"/>
          </p:cNvSpPr>
          <p:nvPr>
            <p:ph type="title"/>
          </p:nvPr>
        </p:nvSpPr>
        <p:spPr>
          <a:xfrm>
            <a:off x="365750" y="54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51C75"/>
                </a:solidFill>
                <a:latin typeface="Lato"/>
                <a:ea typeface="Lato"/>
                <a:cs typeface="Lato"/>
                <a:sym typeface="Lato"/>
              </a:rPr>
              <a:t>Yugabyte Offerings: Deploy and manage - where and how you choose</a:t>
            </a:r>
            <a:endParaRPr sz="1800" i="1">
              <a:latin typeface="Lato"/>
              <a:ea typeface="Lato"/>
              <a:cs typeface="Lato"/>
              <a:sym typeface="Lato"/>
            </a:endParaRPr>
          </a:p>
        </p:txBody>
      </p:sp>
      <p:cxnSp>
        <p:nvCxnSpPr>
          <p:cNvPr id="314" name="Google Shape;314;p35"/>
          <p:cNvCxnSpPr/>
          <p:nvPr/>
        </p:nvCxnSpPr>
        <p:spPr>
          <a:xfrm>
            <a:off x="365760" y="543307"/>
            <a:ext cx="8427000" cy="0"/>
          </a:xfrm>
          <a:prstGeom prst="straightConnector1">
            <a:avLst/>
          </a:prstGeom>
          <a:noFill/>
          <a:ln w="9525" cap="flat" cmpd="sng">
            <a:solidFill>
              <a:srgbClr val="FF6E42"/>
            </a:solidFill>
            <a:prstDash val="solid"/>
            <a:round/>
            <a:headEnd type="none" w="med" len="med"/>
            <a:tailEnd type="none" w="med" len="med"/>
          </a:ln>
        </p:spPr>
      </p:cxnSp>
      <p:sp>
        <p:nvSpPr>
          <p:cNvPr id="315" name="Google Shape;315;p35"/>
          <p:cNvSpPr/>
          <p:nvPr/>
        </p:nvSpPr>
        <p:spPr>
          <a:xfrm>
            <a:off x="3010901" y="1067675"/>
            <a:ext cx="2434800" cy="2404200"/>
          </a:xfrm>
          <a:prstGeom prst="roundRect">
            <a:avLst>
              <a:gd name="adj" fmla="val 11842"/>
            </a:avLst>
          </a:prstGeom>
          <a:solidFill>
            <a:srgbClr val="FFFFFF"/>
          </a:solidFill>
          <a:ln w="28575" cap="flat" cmpd="sng">
            <a:solidFill>
              <a:srgbClr val="351C7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351C75"/>
              </a:solidFill>
              <a:latin typeface="Lato"/>
              <a:ea typeface="Lato"/>
              <a:cs typeface="Lato"/>
              <a:sym typeface="Lato"/>
            </a:endParaRPr>
          </a:p>
        </p:txBody>
      </p:sp>
      <p:sp>
        <p:nvSpPr>
          <p:cNvPr id="316" name="Google Shape;316;p35"/>
          <p:cNvSpPr/>
          <p:nvPr/>
        </p:nvSpPr>
        <p:spPr>
          <a:xfrm>
            <a:off x="3291025" y="1719625"/>
            <a:ext cx="1877700" cy="1646400"/>
          </a:xfrm>
          <a:prstGeom prst="roundRect">
            <a:avLst>
              <a:gd name="adj" fmla="val 11842"/>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91425" anchor="t" anchorCtr="0">
            <a:noAutofit/>
          </a:bodyPr>
          <a:lstStyle/>
          <a:p>
            <a:pPr marL="0" lvl="0" indent="0" algn="ctr" rtl="0">
              <a:spcBef>
                <a:spcPts val="0"/>
              </a:spcBef>
              <a:spcAft>
                <a:spcPts val="0"/>
              </a:spcAft>
              <a:buNone/>
            </a:pPr>
            <a:r>
              <a:rPr lang="en" sz="1100" b="1">
                <a:solidFill>
                  <a:srgbClr val="351C75"/>
                </a:solidFill>
                <a:latin typeface="Lato"/>
                <a:ea typeface="Lato"/>
                <a:cs typeface="Lato"/>
                <a:sym typeface="Lato"/>
              </a:rPr>
              <a:t>24 x 7 Enterprise support</a:t>
            </a:r>
            <a:endParaRPr sz="1100" b="1">
              <a:solidFill>
                <a:srgbClr val="351C75"/>
              </a:solidFill>
              <a:latin typeface="Lato"/>
              <a:ea typeface="Lato"/>
              <a:cs typeface="Lato"/>
              <a:sym typeface="Lato"/>
            </a:endParaRPr>
          </a:p>
        </p:txBody>
      </p:sp>
      <p:sp>
        <p:nvSpPr>
          <p:cNvPr id="317" name="Google Shape;317;p35"/>
          <p:cNvSpPr/>
          <p:nvPr/>
        </p:nvSpPr>
        <p:spPr>
          <a:xfrm>
            <a:off x="3113525" y="2125975"/>
            <a:ext cx="2255700" cy="477300"/>
          </a:xfrm>
          <a:prstGeom prst="roundRect">
            <a:avLst>
              <a:gd name="adj" fmla="val 16667"/>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3F3F3"/>
                </a:solidFill>
                <a:latin typeface="Lato"/>
                <a:ea typeface="Lato"/>
                <a:cs typeface="Lato"/>
                <a:sym typeface="Lato"/>
              </a:rPr>
              <a:t>Yugabyte</a:t>
            </a:r>
            <a:endParaRPr sz="1100" b="1">
              <a:solidFill>
                <a:srgbClr val="F3F3F3"/>
              </a:solidFill>
              <a:latin typeface="Lato"/>
              <a:ea typeface="Lato"/>
              <a:cs typeface="Lato"/>
              <a:sym typeface="Lato"/>
            </a:endParaRPr>
          </a:p>
          <a:p>
            <a:pPr marL="0" lvl="0" indent="0" algn="l" rtl="0">
              <a:spcBef>
                <a:spcPts val="0"/>
              </a:spcBef>
              <a:spcAft>
                <a:spcPts val="0"/>
              </a:spcAft>
              <a:buNone/>
            </a:pPr>
            <a:r>
              <a:rPr lang="en" sz="1100" b="1">
                <a:solidFill>
                  <a:srgbClr val="F3F3F3"/>
                </a:solidFill>
                <a:latin typeface="Lato"/>
                <a:ea typeface="Lato"/>
                <a:cs typeface="Lato"/>
                <a:sym typeface="Lato"/>
              </a:rPr>
              <a:t>Platform UI</a:t>
            </a:r>
            <a:endParaRPr sz="1100" b="1">
              <a:solidFill>
                <a:srgbClr val="F3F3F3"/>
              </a:solidFill>
              <a:latin typeface="Lato"/>
              <a:ea typeface="Lato"/>
              <a:cs typeface="Lato"/>
              <a:sym typeface="Lato"/>
            </a:endParaRPr>
          </a:p>
        </p:txBody>
      </p:sp>
      <p:sp>
        <p:nvSpPr>
          <p:cNvPr id="318" name="Google Shape;318;p35"/>
          <p:cNvSpPr txBox="1"/>
          <p:nvPr/>
        </p:nvSpPr>
        <p:spPr>
          <a:xfrm>
            <a:off x="4179144" y="2141732"/>
            <a:ext cx="1131600" cy="412800"/>
          </a:xfrm>
          <a:prstGeom prst="rect">
            <a:avLst/>
          </a:prstGeom>
          <a:noFill/>
          <a:ln>
            <a:noFill/>
          </a:ln>
        </p:spPr>
        <p:txBody>
          <a:bodyPr spcFirstLastPara="1" wrap="square" lIns="45700" tIns="91425" rIns="45700" bIns="91425" anchor="t" anchorCtr="0">
            <a:noAutofit/>
          </a:bodyPr>
          <a:lstStyle/>
          <a:p>
            <a:pPr marL="0" lvl="0" indent="0" algn="l" rtl="0">
              <a:lnSpc>
                <a:spcPct val="100000"/>
              </a:lnSpc>
              <a:spcBef>
                <a:spcPts val="0"/>
              </a:spcBef>
              <a:spcAft>
                <a:spcPts val="0"/>
              </a:spcAft>
              <a:buNone/>
            </a:pPr>
            <a:r>
              <a:rPr lang="en" sz="800">
                <a:solidFill>
                  <a:srgbClr val="FFFFFF"/>
                </a:solidFill>
                <a:latin typeface="Lato"/>
                <a:ea typeface="Lato"/>
                <a:cs typeface="Lato"/>
                <a:sym typeface="Lato"/>
              </a:rPr>
              <a:t>Operational Excellence</a:t>
            </a:r>
            <a:endParaRPr sz="800">
              <a:solidFill>
                <a:srgbClr val="FFFFFF"/>
              </a:solidFill>
              <a:latin typeface="Lato"/>
              <a:ea typeface="Lato"/>
              <a:cs typeface="Lato"/>
              <a:sym typeface="Lato"/>
            </a:endParaRPr>
          </a:p>
          <a:p>
            <a:pPr marL="0" lvl="0" indent="0" algn="l" rtl="0">
              <a:lnSpc>
                <a:spcPct val="100000"/>
              </a:lnSpc>
              <a:spcBef>
                <a:spcPts val="0"/>
              </a:spcBef>
              <a:spcAft>
                <a:spcPts val="0"/>
              </a:spcAft>
              <a:buNone/>
            </a:pPr>
            <a:r>
              <a:rPr lang="en" sz="800">
                <a:solidFill>
                  <a:srgbClr val="FFFFFF"/>
                </a:solidFill>
                <a:latin typeface="Lato"/>
                <a:ea typeface="Lato"/>
                <a:cs typeface="Lato"/>
                <a:sym typeface="Lato"/>
              </a:rPr>
              <a:t>DBaaS out of the box</a:t>
            </a:r>
            <a:endParaRPr sz="800">
              <a:solidFill>
                <a:srgbClr val="FFFFFF"/>
              </a:solidFill>
              <a:latin typeface="Lato"/>
              <a:ea typeface="Lato"/>
              <a:cs typeface="Lato"/>
              <a:sym typeface="Lato"/>
            </a:endParaRPr>
          </a:p>
        </p:txBody>
      </p:sp>
      <p:cxnSp>
        <p:nvCxnSpPr>
          <p:cNvPr id="319" name="Google Shape;319;p35"/>
          <p:cNvCxnSpPr/>
          <p:nvPr/>
        </p:nvCxnSpPr>
        <p:spPr>
          <a:xfrm flipH="1">
            <a:off x="4132419" y="2147563"/>
            <a:ext cx="600" cy="405900"/>
          </a:xfrm>
          <a:prstGeom prst="straightConnector1">
            <a:avLst/>
          </a:prstGeom>
          <a:noFill/>
          <a:ln w="9525" cap="flat" cmpd="sng">
            <a:solidFill>
              <a:srgbClr val="FFFFFF"/>
            </a:solidFill>
            <a:prstDash val="solid"/>
            <a:round/>
            <a:headEnd type="none" w="med" len="med"/>
            <a:tailEnd type="none" w="med" len="med"/>
          </a:ln>
        </p:spPr>
      </p:cxnSp>
      <p:sp>
        <p:nvSpPr>
          <p:cNvPr id="320" name="Google Shape;320;p35"/>
          <p:cNvSpPr/>
          <p:nvPr/>
        </p:nvSpPr>
        <p:spPr>
          <a:xfrm>
            <a:off x="3426850" y="1221200"/>
            <a:ext cx="1942500" cy="460800"/>
          </a:xfrm>
          <a:prstGeom prst="roundRect">
            <a:avLst>
              <a:gd name="adj" fmla="val 11842"/>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 sz="1600" b="1">
                <a:solidFill>
                  <a:srgbClr val="351C75"/>
                </a:solidFill>
                <a:latin typeface="Lato"/>
                <a:ea typeface="Lato"/>
                <a:cs typeface="Lato"/>
                <a:sym typeface="Lato"/>
              </a:rPr>
              <a:t>Yugabyte Platform</a:t>
            </a:r>
            <a:endParaRPr sz="1600" b="1">
              <a:solidFill>
                <a:srgbClr val="351C75"/>
              </a:solidFill>
              <a:latin typeface="Lato"/>
              <a:ea typeface="Lato"/>
              <a:cs typeface="Lato"/>
              <a:sym typeface="Lato"/>
            </a:endParaRPr>
          </a:p>
        </p:txBody>
      </p:sp>
      <p:pic>
        <p:nvPicPr>
          <p:cNvPr id="321" name="Google Shape;321;p35"/>
          <p:cNvPicPr preferRelativeResize="0"/>
          <p:nvPr/>
        </p:nvPicPr>
        <p:blipFill>
          <a:blip r:embed="rId3">
            <a:alphaModFix/>
          </a:blip>
          <a:stretch>
            <a:fillRect/>
          </a:stretch>
        </p:blipFill>
        <p:spPr>
          <a:xfrm>
            <a:off x="850704" y="3962677"/>
            <a:ext cx="448541" cy="258508"/>
          </a:xfrm>
          <a:prstGeom prst="rect">
            <a:avLst/>
          </a:prstGeom>
          <a:noFill/>
          <a:ln>
            <a:noFill/>
          </a:ln>
        </p:spPr>
      </p:pic>
      <p:pic>
        <p:nvPicPr>
          <p:cNvPr id="322" name="Google Shape;322;p35"/>
          <p:cNvPicPr preferRelativeResize="0"/>
          <p:nvPr/>
        </p:nvPicPr>
        <p:blipFill>
          <a:blip r:embed="rId4">
            <a:alphaModFix/>
          </a:blip>
          <a:stretch>
            <a:fillRect/>
          </a:stretch>
        </p:blipFill>
        <p:spPr>
          <a:xfrm>
            <a:off x="1984591" y="3911533"/>
            <a:ext cx="591770" cy="360796"/>
          </a:xfrm>
          <a:prstGeom prst="rect">
            <a:avLst/>
          </a:prstGeom>
          <a:noFill/>
          <a:ln>
            <a:noFill/>
          </a:ln>
        </p:spPr>
      </p:pic>
      <p:pic>
        <p:nvPicPr>
          <p:cNvPr id="323" name="Google Shape;323;p35"/>
          <p:cNvPicPr preferRelativeResize="0"/>
          <p:nvPr/>
        </p:nvPicPr>
        <p:blipFill>
          <a:blip r:embed="rId5">
            <a:alphaModFix/>
          </a:blip>
          <a:stretch>
            <a:fillRect/>
          </a:stretch>
        </p:blipFill>
        <p:spPr>
          <a:xfrm>
            <a:off x="3283822" y="3947343"/>
            <a:ext cx="591768" cy="317676"/>
          </a:xfrm>
          <a:prstGeom prst="rect">
            <a:avLst/>
          </a:prstGeom>
          <a:noFill/>
          <a:ln>
            <a:noFill/>
          </a:ln>
        </p:spPr>
      </p:pic>
      <p:pic>
        <p:nvPicPr>
          <p:cNvPr id="324" name="Google Shape;324;p35"/>
          <p:cNvPicPr preferRelativeResize="0"/>
          <p:nvPr/>
        </p:nvPicPr>
        <p:blipFill>
          <a:blip r:embed="rId6">
            <a:alphaModFix/>
          </a:blip>
          <a:stretch>
            <a:fillRect/>
          </a:stretch>
        </p:blipFill>
        <p:spPr>
          <a:xfrm>
            <a:off x="4489959" y="3955344"/>
            <a:ext cx="566250" cy="273170"/>
          </a:xfrm>
          <a:prstGeom prst="rect">
            <a:avLst/>
          </a:prstGeom>
          <a:noFill/>
          <a:ln>
            <a:noFill/>
          </a:ln>
        </p:spPr>
      </p:pic>
      <p:pic>
        <p:nvPicPr>
          <p:cNvPr id="325" name="Google Shape;325;p35"/>
          <p:cNvPicPr preferRelativeResize="0"/>
          <p:nvPr/>
        </p:nvPicPr>
        <p:blipFill rotWithShape="1">
          <a:blip r:embed="rId7">
            <a:alphaModFix/>
          </a:blip>
          <a:srcRect l="11366" t="18475" r="13007" b="34261"/>
          <a:stretch/>
        </p:blipFill>
        <p:spPr>
          <a:xfrm>
            <a:off x="7384718" y="3976901"/>
            <a:ext cx="591771" cy="230043"/>
          </a:xfrm>
          <a:prstGeom prst="rect">
            <a:avLst/>
          </a:prstGeom>
          <a:noFill/>
          <a:ln>
            <a:noFill/>
          </a:ln>
        </p:spPr>
      </p:pic>
      <p:pic>
        <p:nvPicPr>
          <p:cNvPr id="326" name="Google Shape;326;p35"/>
          <p:cNvPicPr preferRelativeResize="0"/>
          <p:nvPr/>
        </p:nvPicPr>
        <p:blipFill rotWithShape="1">
          <a:blip r:embed="rId8">
            <a:alphaModFix/>
          </a:blip>
          <a:srcRect l="12481" r="12735"/>
          <a:stretch/>
        </p:blipFill>
        <p:spPr>
          <a:xfrm>
            <a:off x="6051553" y="3929313"/>
            <a:ext cx="448542" cy="325243"/>
          </a:xfrm>
          <a:prstGeom prst="rect">
            <a:avLst/>
          </a:prstGeom>
          <a:noFill/>
          <a:ln>
            <a:noFill/>
          </a:ln>
        </p:spPr>
      </p:pic>
      <p:sp>
        <p:nvSpPr>
          <p:cNvPr id="327" name="Google Shape;327;p35"/>
          <p:cNvSpPr/>
          <p:nvPr/>
        </p:nvSpPr>
        <p:spPr>
          <a:xfrm>
            <a:off x="693500" y="1064975"/>
            <a:ext cx="1828500" cy="2404200"/>
          </a:xfrm>
          <a:prstGeom prst="roundRect">
            <a:avLst>
              <a:gd name="adj" fmla="val 11842"/>
            </a:avLst>
          </a:prstGeom>
          <a:solidFill>
            <a:srgbClr val="FFFFFF"/>
          </a:solidFill>
          <a:ln w="28575" cap="flat" cmpd="sng">
            <a:solidFill>
              <a:srgbClr val="351C7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351C75"/>
              </a:solidFill>
              <a:latin typeface="Lato"/>
              <a:ea typeface="Lato"/>
              <a:cs typeface="Lato"/>
              <a:sym typeface="Lato"/>
            </a:endParaRPr>
          </a:p>
        </p:txBody>
      </p:sp>
      <p:sp>
        <p:nvSpPr>
          <p:cNvPr id="328" name="Google Shape;328;p35"/>
          <p:cNvSpPr/>
          <p:nvPr/>
        </p:nvSpPr>
        <p:spPr>
          <a:xfrm>
            <a:off x="1081050" y="1221212"/>
            <a:ext cx="1408200" cy="460800"/>
          </a:xfrm>
          <a:prstGeom prst="roundRect">
            <a:avLst>
              <a:gd name="adj" fmla="val 11842"/>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 sz="1600" b="1">
                <a:solidFill>
                  <a:srgbClr val="351C75"/>
                </a:solidFill>
                <a:latin typeface="Lato"/>
                <a:ea typeface="Lato"/>
                <a:cs typeface="Lato"/>
                <a:sym typeface="Lato"/>
              </a:rPr>
              <a:t>YugabyteDB </a:t>
            </a:r>
            <a:endParaRPr sz="1600" b="1">
              <a:solidFill>
                <a:srgbClr val="351C75"/>
              </a:solidFill>
              <a:latin typeface="Lato"/>
              <a:ea typeface="Lato"/>
              <a:cs typeface="Lato"/>
              <a:sym typeface="Lato"/>
            </a:endParaRPr>
          </a:p>
        </p:txBody>
      </p:sp>
      <p:pic>
        <p:nvPicPr>
          <p:cNvPr id="329" name="Google Shape;329;p35"/>
          <p:cNvPicPr preferRelativeResize="0"/>
          <p:nvPr/>
        </p:nvPicPr>
        <p:blipFill>
          <a:blip r:embed="rId9">
            <a:alphaModFix/>
          </a:blip>
          <a:stretch>
            <a:fillRect/>
          </a:stretch>
        </p:blipFill>
        <p:spPr>
          <a:xfrm>
            <a:off x="3038800" y="1192097"/>
            <a:ext cx="479041" cy="477250"/>
          </a:xfrm>
          <a:prstGeom prst="rect">
            <a:avLst/>
          </a:prstGeom>
          <a:noFill/>
          <a:ln>
            <a:noFill/>
          </a:ln>
        </p:spPr>
      </p:pic>
      <p:pic>
        <p:nvPicPr>
          <p:cNvPr id="330" name="Google Shape;330;p35"/>
          <p:cNvPicPr preferRelativeResize="0"/>
          <p:nvPr/>
        </p:nvPicPr>
        <p:blipFill>
          <a:blip r:embed="rId10">
            <a:alphaModFix/>
          </a:blip>
          <a:stretch>
            <a:fillRect/>
          </a:stretch>
        </p:blipFill>
        <p:spPr>
          <a:xfrm>
            <a:off x="5963175" y="1122025"/>
            <a:ext cx="566250" cy="566250"/>
          </a:xfrm>
          <a:prstGeom prst="rect">
            <a:avLst/>
          </a:prstGeom>
          <a:noFill/>
          <a:ln>
            <a:noFill/>
          </a:ln>
        </p:spPr>
      </p:pic>
      <p:sp>
        <p:nvSpPr>
          <p:cNvPr id="331" name="Google Shape;331;p35"/>
          <p:cNvSpPr txBox="1"/>
          <p:nvPr/>
        </p:nvSpPr>
        <p:spPr>
          <a:xfrm>
            <a:off x="1251700" y="3531825"/>
            <a:ext cx="740700" cy="182100"/>
          </a:xfrm>
          <a:prstGeom prst="rect">
            <a:avLst/>
          </a:prstGeom>
          <a:noFill/>
          <a:ln>
            <a:noFill/>
          </a:ln>
        </p:spPr>
        <p:txBody>
          <a:bodyPr spcFirstLastPara="1" wrap="square" lIns="45700" tIns="45700" rIns="45700" bIns="0" anchor="t" anchorCtr="0">
            <a:noAutofit/>
          </a:bodyPr>
          <a:lstStyle/>
          <a:p>
            <a:pPr marL="0" marR="0" lvl="0" indent="0" algn="ctr" rtl="0">
              <a:lnSpc>
                <a:spcPct val="115000"/>
              </a:lnSpc>
              <a:spcBef>
                <a:spcPts val="0"/>
              </a:spcBef>
              <a:spcAft>
                <a:spcPts val="0"/>
              </a:spcAft>
              <a:buNone/>
            </a:pPr>
            <a:r>
              <a:rPr lang="en" sz="800" i="1">
                <a:solidFill>
                  <a:srgbClr val="FFFFFF"/>
                </a:solidFill>
                <a:latin typeface="Lato"/>
                <a:ea typeface="Lato"/>
                <a:cs typeface="Lato"/>
                <a:sym typeface="Lato"/>
              </a:rPr>
              <a:t>Self managed</a:t>
            </a:r>
            <a:endParaRPr sz="600">
              <a:solidFill>
                <a:srgbClr val="E69138"/>
              </a:solidFill>
              <a:latin typeface="Lato"/>
              <a:ea typeface="Lato"/>
              <a:cs typeface="Lato"/>
              <a:sym typeface="Lato"/>
            </a:endParaRPr>
          </a:p>
        </p:txBody>
      </p:sp>
      <p:sp>
        <p:nvSpPr>
          <p:cNvPr id="332" name="Google Shape;332;p35"/>
          <p:cNvSpPr/>
          <p:nvPr/>
        </p:nvSpPr>
        <p:spPr>
          <a:xfrm>
            <a:off x="6006398" y="2125975"/>
            <a:ext cx="2109600" cy="477300"/>
          </a:xfrm>
          <a:prstGeom prst="roundRect">
            <a:avLst>
              <a:gd name="adj" fmla="val 16667"/>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3F3F3"/>
                </a:solidFill>
                <a:latin typeface="Lato"/>
                <a:ea typeface="Lato"/>
                <a:cs typeface="Lato"/>
                <a:sym typeface="Lato"/>
              </a:rPr>
              <a:t>Self Service UI</a:t>
            </a:r>
            <a:endParaRPr sz="1100" b="1">
              <a:solidFill>
                <a:srgbClr val="F3F3F3"/>
              </a:solidFill>
              <a:latin typeface="Lato"/>
              <a:ea typeface="Lato"/>
              <a:cs typeface="Lato"/>
              <a:sym typeface="Lato"/>
            </a:endParaRPr>
          </a:p>
        </p:txBody>
      </p:sp>
      <p:sp>
        <p:nvSpPr>
          <p:cNvPr id="333" name="Google Shape;333;p35"/>
          <p:cNvSpPr txBox="1"/>
          <p:nvPr/>
        </p:nvSpPr>
        <p:spPr>
          <a:xfrm>
            <a:off x="6148425" y="3537600"/>
            <a:ext cx="1680000" cy="230100"/>
          </a:xfrm>
          <a:prstGeom prst="rect">
            <a:avLst/>
          </a:prstGeom>
          <a:noFill/>
          <a:ln>
            <a:noFill/>
          </a:ln>
        </p:spPr>
        <p:txBody>
          <a:bodyPr spcFirstLastPara="1" wrap="square" lIns="45700" tIns="45700" rIns="45700" bIns="0" anchor="t" anchorCtr="0">
            <a:noAutofit/>
          </a:bodyPr>
          <a:lstStyle/>
          <a:p>
            <a:pPr marL="0" marR="0" lvl="0" indent="0" algn="ctr" rtl="0">
              <a:lnSpc>
                <a:spcPct val="115000"/>
              </a:lnSpc>
              <a:spcBef>
                <a:spcPts val="0"/>
              </a:spcBef>
              <a:spcAft>
                <a:spcPts val="0"/>
              </a:spcAft>
              <a:buNone/>
            </a:pPr>
            <a:r>
              <a:rPr lang="en" sz="800" i="1">
                <a:solidFill>
                  <a:srgbClr val="FFFFFF"/>
                </a:solidFill>
                <a:latin typeface="Lato"/>
                <a:ea typeface="Lato"/>
                <a:cs typeface="Lato"/>
                <a:sym typeface="Lato"/>
              </a:rPr>
              <a:t>Yugabyte managed Public DBaaS</a:t>
            </a:r>
            <a:endParaRPr sz="800" i="1">
              <a:solidFill>
                <a:srgbClr val="FFFFFF"/>
              </a:solidFill>
              <a:latin typeface="Lato"/>
              <a:ea typeface="Lato"/>
              <a:cs typeface="Lato"/>
              <a:sym typeface="Lato"/>
            </a:endParaRPr>
          </a:p>
        </p:txBody>
      </p:sp>
      <p:sp>
        <p:nvSpPr>
          <p:cNvPr id="334" name="Google Shape;334;p35"/>
          <p:cNvSpPr/>
          <p:nvPr/>
        </p:nvSpPr>
        <p:spPr>
          <a:xfrm>
            <a:off x="912225" y="1719625"/>
            <a:ext cx="1333200" cy="1646400"/>
          </a:xfrm>
          <a:prstGeom prst="roundRect">
            <a:avLst>
              <a:gd name="adj" fmla="val 11842"/>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91425" anchor="t" anchorCtr="0">
            <a:noAutofit/>
          </a:bodyPr>
          <a:lstStyle/>
          <a:p>
            <a:pPr marL="0" lvl="0" indent="0" algn="ctr" rtl="0">
              <a:spcBef>
                <a:spcPts val="0"/>
              </a:spcBef>
              <a:spcAft>
                <a:spcPts val="0"/>
              </a:spcAft>
              <a:buNone/>
            </a:pPr>
            <a:r>
              <a:rPr lang="en" sz="1100" b="1">
                <a:solidFill>
                  <a:srgbClr val="351C75"/>
                </a:solidFill>
                <a:latin typeface="Lato"/>
                <a:ea typeface="Lato"/>
                <a:cs typeface="Lato"/>
                <a:sym typeface="Lato"/>
              </a:rPr>
              <a:t>Community supported</a:t>
            </a:r>
            <a:endParaRPr sz="1100" b="1">
              <a:solidFill>
                <a:srgbClr val="351C75"/>
              </a:solidFill>
              <a:latin typeface="Lato"/>
              <a:ea typeface="Lato"/>
              <a:cs typeface="Lato"/>
              <a:sym typeface="Lato"/>
            </a:endParaRPr>
          </a:p>
        </p:txBody>
      </p:sp>
      <p:pic>
        <p:nvPicPr>
          <p:cNvPr id="335" name="Google Shape;335;p35"/>
          <p:cNvPicPr preferRelativeResize="0"/>
          <p:nvPr/>
        </p:nvPicPr>
        <p:blipFill>
          <a:blip r:embed="rId11">
            <a:alphaModFix/>
          </a:blip>
          <a:stretch>
            <a:fillRect/>
          </a:stretch>
        </p:blipFill>
        <p:spPr>
          <a:xfrm>
            <a:off x="731900" y="1187425"/>
            <a:ext cx="412800" cy="412800"/>
          </a:xfrm>
          <a:prstGeom prst="rect">
            <a:avLst/>
          </a:prstGeom>
          <a:noFill/>
          <a:ln>
            <a:noFill/>
          </a:ln>
        </p:spPr>
      </p:pic>
      <p:sp>
        <p:nvSpPr>
          <p:cNvPr id="336" name="Google Shape;336;p35"/>
          <p:cNvSpPr/>
          <p:nvPr/>
        </p:nvSpPr>
        <p:spPr>
          <a:xfrm>
            <a:off x="742150" y="2741900"/>
            <a:ext cx="7373700" cy="5217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     Yugabyte DB</a:t>
            </a:r>
            <a:endParaRPr b="1">
              <a:solidFill>
                <a:srgbClr val="351C75"/>
              </a:solidFill>
              <a:latin typeface="Lato"/>
              <a:ea typeface="Lato"/>
              <a:cs typeface="Lato"/>
              <a:sym typeface="Lato"/>
            </a:endParaRPr>
          </a:p>
        </p:txBody>
      </p:sp>
      <p:sp>
        <p:nvSpPr>
          <p:cNvPr id="337" name="Google Shape;337;p35"/>
          <p:cNvSpPr txBox="1"/>
          <p:nvPr/>
        </p:nvSpPr>
        <p:spPr>
          <a:xfrm>
            <a:off x="2102425" y="2875793"/>
            <a:ext cx="1188600" cy="320100"/>
          </a:xfrm>
          <a:prstGeom prst="rect">
            <a:avLst/>
          </a:prstGeom>
          <a:noFill/>
          <a:ln>
            <a:noFill/>
          </a:ln>
        </p:spPr>
        <p:txBody>
          <a:bodyPr spcFirstLastPara="1" wrap="square" lIns="45700" tIns="45700" rIns="45700" bIns="91425" anchor="ctr" anchorCtr="0">
            <a:noAutofit/>
          </a:bodyPr>
          <a:lstStyle/>
          <a:p>
            <a:pPr marL="0" lvl="0" indent="0" algn="ctr" rtl="0">
              <a:lnSpc>
                <a:spcPct val="100000"/>
              </a:lnSpc>
              <a:spcBef>
                <a:spcPts val="0"/>
              </a:spcBef>
              <a:spcAft>
                <a:spcPts val="0"/>
              </a:spcAft>
              <a:buNone/>
            </a:pPr>
            <a:r>
              <a:rPr lang="en" sz="800" b="1">
                <a:solidFill>
                  <a:srgbClr val="351C75"/>
                </a:solidFill>
                <a:latin typeface="Lato"/>
                <a:ea typeface="Lato"/>
                <a:cs typeface="Lato"/>
                <a:sym typeface="Lato"/>
              </a:rPr>
              <a:t>Transactional Distributed SQL DB</a:t>
            </a:r>
            <a:endParaRPr sz="800" b="1">
              <a:solidFill>
                <a:srgbClr val="351C75"/>
              </a:solidFill>
              <a:latin typeface="Lato"/>
              <a:ea typeface="Lato"/>
              <a:cs typeface="Lato"/>
              <a:sym typeface="Lato"/>
            </a:endParaRPr>
          </a:p>
        </p:txBody>
      </p:sp>
      <p:sp>
        <p:nvSpPr>
          <p:cNvPr id="338" name="Google Shape;338;p35"/>
          <p:cNvSpPr txBox="1"/>
          <p:nvPr/>
        </p:nvSpPr>
        <p:spPr>
          <a:xfrm>
            <a:off x="3309651" y="2876993"/>
            <a:ext cx="1131300" cy="317700"/>
          </a:xfrm>
          <a:prstGeom prst="rect">
            <a:avLst/>
          </a:prstGeom>
          <a:noFill/>
          <a:ln>
            <a:noFill/>
          </a:ln>
        </p:spPr>
        <p:txBody>
          <a:bodyPr spcFirstLastPara="1" wrap="square" lIns="45700" tIns="45700" rIns="45700" bIns="91425" anchor="ctr" anchorCtr="0">
            <a:noAutofit/>
          </a:bodyPr>
          <a:lstStyle/>
          <a:p>
            <a:pPr marL="0" lvl="0" indent="0" algn="ctr" rtl="0">
              <a:lnSpc>
                <a:spcPct val="100000"/>
              </a:lnSpc>
              <a:spcBef>
                <a:spcPts val="0"/>
              </a:spcBef>
              <a:spcAft>
                <a:spcPts val="0"/>
              </a:spcAft>
              <a:buNone/>
            </a:pPr>
            <a:r>
              <a:rPr lang="en" sz="800" b="1">
                <a:solidFill>
                  <a:srgbClr val="351C75"/>
                </a:solidFill>
                <a:latin typeface="Lato"/>
                <a:ea typeface="Lato"/>
                <a:cs typeface="Lato"/>
                <a:sym typeface="Lato"/>
              </a:rPr>
              <a:t>100% Open Source Apache 2.0</a:t>
            </a:r>
            <a:endParaRPr sz="800" b="1">
              <a:solidFill>
                <a:srgbClr val="351C75"/>
              </a:solidFill>
              <a:latin typeface="Lato"/>
              <a:ea typeface="Lato"/>
              <a:cs typeface="Lato"/>
              <a:sym typeface="Lato"/>
            </a:endParaRPr>
          </a:p>
        </p:txBody>
      </p:sp>
      <p:sp>
        <p:nvSpPr>
          <p:cNvPr id="339" name="Google Shape;339;p35"/>
          <p:cNvSpPr txBox="1"/>
          <p:nvPr/>
        </p:nvSpPr>
        <p:spPr>
          <a:xfrm>
            <a:off x="4490423" y="2875793"/>
            <a:ext cx="955200" cy="320100"/>
          </a:xfrm>
          <a:prstGeom prst="rect">
            <a:avLst/>
          </a:prstGeom>
          <a:noFill/>
          <a:ln>
            <a:noFill/>
          </a:ln>
        </p:spPr>
        <p:txBody>
          <a:bodyPr spcFirstLastPara="1" wrap="square" lIns="45700" tIns="45700" rIns="45700" bIns="91425" anchor="ctr" anchorCtr="0">
            <a:noAutofit/>
          </a:bodyPr>
          <a:lstStyle/>
          <a:p>
            <a:pPr marL="0" lvl="0" indent="0" algn="ctr" rtl="0">
              <a:lnSpc>
                <a:spcPct val="100000"/>
              </a:lnSpc>
              <a:spcBef>
                <a:spcPts val="0"/>
              </a:spcBef>
              <a:spcAft>
                <a:spcPts val="0"/>
              </a:spcAft>
              <a:buNone/>
            </a:pPr>
            <a:r>
              <a:rPr lang="en" sz="800" b="1">
                <a:solidFill>
                  <a:srgbClr val="351C75"/>
                </a:solidFill>
                <a:latin typeface="Lato"/>
                <a:ea typeface="Lato"/>
                <a:cs typeface="Lato"/>
                <a:sym typeface="Lato"/>
              </a:rPr>
              <a:t>PostgreSQL compatible</a:t>
            </a:r>
            <a:endParaRPr sz="800" b="1">
              <a:solidFill>
                <a:srgbClr val="351C75"/>
              </a:solidFill>
              <a:latin typeface="Lato"/>
              <a:ea typeface="Lato"/>
              <a:cs typeface="Lato"/>
              <a:sym typeface="Lato"/>
            </a:endParaRPr>
          </a:p>
        </p:txBody>
      </p:sp>
      <p:sp>
        <p:nvSpPr>
          <p:cNvPr id="340" name="Google Shape;340;p35"/>
          <p:cNvSpPr txBox="1"/>
          <p:nvPr/>
        </p:nvSpPr>
        <p:spPr>
          <a:xfrm>
            <a:off x="5706850" y="2875793"/>
            <a:ext cx="955200" cy="320100"/>
          </a:xfrm>
          <a:prstGeom prst="rect">
            <a:avLst/>
          </a:prstGeom>
          <a:noFill/>
          <a:ln>
            <a:noFill/>
          </a:ln>
        </p:spPr>
        <p:txBody>
          <a:bodyPr spcFirstLastPara="1" wrap="square" lIns="45700" tIns="45700" rIns="45700" bIns="91425" anchor="ctr" anchorCtr="0">
            <a:noAutofit/>
          </a:bodyPr>
          <a:lstStyle/>
          <a:p>
            <a:pPr marL="0" lvl="0" indent="0" algn="ctr" rtl="0">
              <a:lnSpc>
                <a:spcPct val="100000"/>
              </a:lnSpc>
              <a:spcBef>
                <a:spcPts val="0"/>
              </a:spcBef>
              <a:spcAft>
                <a:spcPts val="0"/>
              </a:spcAft>
              <a:buNone/>
            </a:pPr>
            <a:r>
              <a:rPr lang="en" sz="800" b="1">
                <a:solidFill>
                  <a:srgbClr val="351C75"/>
                </a:solidFill>
                <a:latin typeface="Lato"/>
                <a:ea typeface="Lato"/>
                <a:cs typeface="Lato"/>
                <a:sym typeface="Lato"/>
              </a:rPr>
              <a:t>Enterprise grade RDBMS</a:t>
            </a:r>
            <a:endParaRPr sz="800" b="1">
              <a:solidFill>
                <a:srgbClr val="351C75"/>
              </a:solidFill>
              <a:latin typeface="Lato"/>
              <a:ea typeface="Lato"/>
              <a:cs typeface="Lato"/>
              <a:sym typeface="Lato"/>
            </a:endParaRPr>
          </a:p>
        </p:txBody>
      </p:sp>
      <p:sp>
        <p:nvSpPr>
          <p:cNvPr id="341" name="Google Shape;341;p35"/>
          <p:cNvSpPr txBox="1"/>
          <p:nvPr/>
        </p:nvSpPr>
        <p:spPr>
          <a:xfrm>
            <a:off x="6849850" y="2875793"/>
            <a:ext cx="955200" cy="320100"/>
          </a:xfrm>
          <a:prstGeom prst="rect">
            <a:avLst/>
          </a:prstGeom>
          <a:noFill/>
          <a:ln>
            <a:noFill/>
          </a:ln>
        </p:spPr>
        <p:txBody>
          <a:bodyPr spcFirstLastPara="1" wrap="square" lIns="45700" tIns="45700" rIns="45700" bIns="91425" anchor="ctr" anchorCtr="0">
            <a:noAutofit/>
          </a:bodyPr>
          <a:lstStyle/>
          <a:p>
            <a:pPr marL="0" lvl="0" indent="0" algn="ctr" rtl="0">
              <a:lnSpc>
                <a:spcPct val="100000"/>
              </a:lnSpc>
              <a:spcBef>
                <a:spcPts val="0"/>
              </a:spcBef>
              <a:spcAft>
                <a:spcPts val="0"/>
              </a:spcAft>
              <a:buNone/>
            </a:pPr>
            <a:r>
              <a:rPr lang="en" sz="800" b="1">
                <a:solidFill>
                  <a:srgbClr val="351C75"/>
                </a:solidFill>
                <a:latin typeface="Lato"/>
                <a:ea typeface="Lato"/>
                <a:cs typeface="Lato"/>
                <a:sym typeface="Lato"/>
              </a:rPr>
              <a:t>Cloud Native</a:t>
            </a:r>
            <a:endParaRPr sz="800" b="1">
              <a:solidFill>
                <a:srgbClr val="351C75"/>
              </a:solidFill>
              <a:latin typeface="Lato"/>
              <a:ea typeface="Lato"/>
              <a:cs typeface="Lato"/>
              <a:sym typeface="Lato"/>
            </a:endParaRPr>
          </a:p>
        </p:txBody>
      </p:sp>
      <p:sp>
        <p:nvSpPr>
          <p:cNvPr id="342" name="Google Shape;342;p35"/>
          <p:cNvSpPr txBox="1"/>
          <p:nvPr/>
        </p:nvSpPr>
        <p:spPr>
          <a:xfrm>
            <a:off x="3633013" y="3531825"/>
            <a:ext cx="1408200" cy="182100"/>
          </a:xfrm>
          <a:prstGeom prst="rect">
            <a:avLst/>
          </a:prstGeom>
          <a:noFill/>
          <a:ln>
            <a:noFill/>
          </a:ln>
        </p:spPr>
        <p:txBody>
          <a:bodyPr spcFirstLastPara="1" wrap="square" lIns="45700" tIns="45700" rIns="45700" bIns="0" anchor="t" anchorCtr="0">
            <a:noAutofit/>
          </a:bodyPr>
          <a:lstStyle/>
          <a:p>
            <a:pPr marL="0" marR="0" lvl="0" indent="0" algn="ctr" rtl="0">
              <a:lnSpc>
                <a:spcPct val="115000"/>
              </a:lnSpc>
              <a:spcBef>
                <a:spcPts val="0"/>
              </a:spcBef>
              <a:spcAft>
                <a:spcPts val="0"/>
              </a:spcAft>
              <a:buNone/>
            </a:pPr>
            <a:r>
              <a:rPr lang="en" sz="800" i="1">
                <a:solidFill>
                  <a:srgbClr val="FFFFFF"/>
                </a:solidFill>
                <a:latin typeface="Lato"/>
                <a:ea typeface="Lato"/>
                <a:cs typeface="Lato"/>
                <a:sym typeface="Lato"/>
              </a:rPr>
              <a:t>Self  or Yugabyte managed</a:t>
            </a:r>
            <a:endParaRPr sz="600">
              <a:solidFill>
                <a:srgbClr val="E69138"/>
              </a:solidFill>
              <a:latin typeface="Lato"/>
              <a:ea typeface="Lato"/>
              <a:cs typeface="Lato"/>
              <a:sym typeface="Lato"/>
            </a:endParaRPr>
          </a:p>
        </p:txBody>
      </p:sp>
      <p:sp>
        <p:nvSpPr>
          <p:cNvPr id="343" name="Google Shape;343;p35"/>
          <p:cNvSpPr txBox="1"/>
          <p:nvPr/>
        </p:nvSpPr>
        <p:spPr>
          <a:xfrm>
            <a:off x="963850" y="2283700"/>
            <a:ext cx="12471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Lato"/>
                <a:ea typeface="Lato"/>
                <a:cs typeface="Lato"/>
                <a:sym typeface="Lato"/>
              </a:rPr>
              <a:t>https://download.yugabyte.com</a:t>
            </a:r>
            <a:endParaRPr sz="6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title"/>
          </p:nvPr>
        </p:nvSpPr>
        <p:spPr>
          <a:xfrm>
            <a:off x="311700" y="194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latin typeface="Lato"/>
                <a:ea typeface="Lato"/>
                <a:cs typeface="Lato"/>
                <a:sym typeface="Lato"/>
              </a:rPr>
              <a:t>Deploy on </a:t>
            </a:r>
            <a:r>
              <a:rPr lang="en">
                <a:solidFill>
                  <a:srgbClr val="351C75"/>
                </a:solidFill>
              </a:rPr>
              <a:t>e</a:t>
            </a:r>
            <a:r>
              <a:rPr lang="en">
                <a:solidFill>
                  <a:srgbClr val="351C75"/>
                </a:solidFill>
                <a:latin typeface="Lato"/>
                <a:ea typeface="Lato"/>
                <a:cs typeface="Lato"/>
                <a:sym typeface="Lato"/>
              </a:rPr>
              <a:t>very Cloud/Container</a:t>
            </a:r>
            <a:endParaRPr>
              <a:solidFill>
                <a:srgbClr val="351C75"/>
              </a:solidFill>
              <a:latin typeface="Lato"/>
              <a:ea typeface="Lato"/>
              <a:cs typeface="Lato"/>
              <a:sym typeface="Lato"/>
            </a:endParaRPr>
          </a:p>
        </p:txBody>
      </p:sp>
      <p:sp>
        <p:nvSpPr>
          <p:cNvPr id="349" name="Google Shape;349;p36"/>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cxnSp>
        <p:nvCxnSpPr>
          <p:cNvPr id="350" name="Google Shape;350;p36"/>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pic>
        <p:nvPicPr>
          <p:cNvPr id="351" name="Google Shape;351;p36"/>
          <p:cNvPicPr preferRelativeResize="0"/>
          <p:nvPr/>
        </p:nvPicPr>
        <p:blipFill>
          <a:blip r:embed="rId3">
            <a:alphaModFix/>
          </a:blip>
          <a:stretch>
            <a:fillRect/>
          </a:stretch>
        </p:blipFill>
        <p:spPr>
          <a:xfrm>
            <a:off x="783275" y="766975"/>
            <a:ext cx="7280896" cy="3985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8"/>
          <p:cNvSpPr txBox="1">
            <a:spLocks noGrp="1"/>
          </p:cNvSpPr>
          <p:nvPr>
            <p:ph type="title"/>
          </p:nvPr>
        </p:nvSpPr>
        <p:spPr>
          <a:xfrm>
            <a:off x="323513" y="168543"/>
            <a:ext cx="8499263" cy="635400"/>
          </a:xfrm>
          <a:prstGeom prst="rect">
            <a:avLst/>
          </a:prstGeom>
          <a:noFill/>
          <a:ln>
            <a:noFill/>
          </a:ln>
        </p:spPr>
        <p:txBody>
          <a:bodyPr spcFirstLastPara="1" wrap="square" lIns="45713" tIns="45713" rIns="45713" bIns="45713" anchor="ctr" anchorCtr="0">
            <a:noAutofit/>
          </a:bodyPr>
          <a:lstStyle/>
          <a:p>
            <a:r>
              <a:rPr lang="en-US"/>
              <a:t>What is YugaByte DB?</a:t>
            </a:r>
            <a:endParaRPr/>
          </a:p>
        </p:txBody>
      </p:sp>
      <p:sp>
        <p:nvSpPr>
          <p:cNvPr id="189" name="Google Shape;189;p48"/>
          <p:cNvSpPr/>
          <p:nvPr/>
        </p:nvSpPr>
        <p:spPr>
          <a:xfrm>
            <a:off x="8860835" y="4760136"/>
            <a:ext cx="146025" cy="196200"/>
          </a:xfrm>
          <a:prstGeom prst="rect">
            <a:avLst/>
          </a:prstGeom>
          <a:noFill/>
          <a:ln>
            <a:noFill/>
          </a:ln>
        </p:spPr>
        <p:txBody>
          <a:bodyPr spcFirstLastPara="1" wrap="square" lIns="45713" tIns="45713" rIns="45713" bIns="45713" anchor="ctr" anchorCtr="0">
            <a:noAutofit/>
          </a:bodyPr>
          <a:lstStyle/>
          <a:p>
            <a:pPr algn="r">
              <a:buClr>
                <a:srgbClr val="A3A4B5"/>
              </a:buClr>
              <a:buSzPts val="1800"/>
            </a:pPr>
            <a:fld id="{00000000-1234-1234-1234-123412341234}" type="slidenum">
              <a:rPr lang="en-US" sz="675">
                <a:solidFill>
                  <a:srgbClr val="A3A4B5"/>
                </a:solidFill>
                <a:latin typeface="Proxima Nova"/>
                <a:ea typeface="Proxima Nova"/>
                <a:cs typeface="Proxima Nova"/>
                <a:sym typeface="Proxima Nova"/>
              </a:rPr>
              <a:pPr algn="r">
                <a:buClr>
                  <a:srgbClr val="A3A4B5"/>
                </a:buClr>
                <a:buSzPts val="1800"/>
              </a:pPr>
              <a:t>2</a:t>
            </a:fld>
            <a:r>
              <a:rPr lang="en-US" sz="675">
                <a:solidFill>
                  <a:srgbClr val="A3A4B5"/>
                </a:solidFill>
                <a:latin typeface="Proxima Nova"/>
                <a:ea typeface="Proxima Nova"/>
                <a:cs typeface="Proxima Nova"/>
                <a:sym typeface="Proxima Nova"/>
              </a:rPr>
              <a:t>￼</a:t>
            </a:r>
            <a:endParaRPr sz="525"/>
          </a:p>
        </p:txBody>
      </p:sp>
      <p:sp>
        <p:nvSpPr>
          <p:cNvPr id="190" name="Google Shape;190;p48"/>
          <p:cNvSpPr txBox="1"/>
          <p:nvPr/>
        </p:nvSpPr>
        <p:spPr>
          <a:xfrm>
            <a:off x="714374" y="2933986"/>
            <a:ext cx="3250350" cy="577125"/>
          </a:xfrm>
          <a:prstGeom prst="rect">
            <a:avLst/>
          </a:prstGeom>
          <a:noFill/>
          <a:ln>
            <a:noFill/>
          </a:ln>
        </p:spPr>
        <p:txBody>
          <a:bodyPr spcFirstLastPara="1" wrap="square" lIns="68569" tIns="34275" rIns="68569" bIns="34275" anchor="t" anchorCtr="0">
            <a:noAutofit/>
          </a:bodyPr>
          <a:lstStyle/>
          <a:p>
            <a:pPr algn="ctr"/>
            <a:r>
              <a:rPr lang="en-US" sz="3300">
                <a:solidFill>
                  <a:schemeClr val="dk1"/>
                </a:solidFill>
                <a:latin typeface="Proxima Nova"/>
                <a:ea typeface="Proxima Nova"/>
                <a:cs typeface="Proxima Nova"/>
                <a:sym typeface="Proxima Nova"/>
              </a:rPr>
              <a:t>NoSQL + SQL</a:t>
            </a:r>
            <a:endParaRPr sz="3300">
              <a:solidFill>
                <a:schemeClr val="dk1"/>
              </a:solidFill>
              <a:latin typeface="Proxima Nova"/>
              <a:ea typeface="Proxima Nova"/>
              <a:cs typeface="Proxima Nova"/>
              <a:sym typeface="Proxima Nova"/>
            </a:endParaRPr>
          </a:p>
        </p:txBody>
      </p:sp>
      <p:sp>
        <p:nvSpPr>
          <p:cNvPr id="191" name="Google Shape;191;p48"/>
          <p:cNvSpPr txBox="1"/>
          <p:nvPr/>
        </p:nvSpPr>
        <p:spPr>
          <a:xfrm>
            <a:off x="5124952" y="2933987"/>
            <a:ext cx="3465000" cy="577125"/>
          </a:xfrm>
          <a:prstGeom prst="rect">
            <a:avLst/>
          </a:prstGeom>
          <a:noFill/>
          <a:ln>
            <a:noFill/>
          </a:ln>
        </p:spPr>
        <p:txBody>
          <a:bodyPr spcFirstLastPara="1" wrap="square" lIns="68569" tIns="34275" rIns="68569" bIns="34275" anchor="t" anchorCtr="0">
            <a:noAutofit/>
          </a:bodyPr>
          <a:lstStyle/>
          <a:p>
            <a:pPr algn="ctr"/>
            <a:r>
              <a:rPr lang="en-US" sz="3300">
                <a:solidFill>
                  <a:schemeClr val="dk1"/>
                </a:solidFill>
                <a:latin typeface="Proxima Nova"/>
                <a:ea typeface="Proxima Nova"/>
                <a:cs typeface="Proxima Nova"/>
                <a:sym typeface="Proxima Nova"/>
              </a:rPr>
              <a:t>Cloud Native</a:t>
            </a:r>
            <a:endParaRPr sz="1050">
              <a:latin typeface="Proxima Nova"/>
              <a:ea typeface="Proxima Nova"/>
              <a:cs typeface="Proxima Nova"/>
              <a:sym typeface="Proxima Nova"/>
            </a:endParaRPr>
          </a:p>
        </p:txBody>
      </p:sp>
      <p:pic>
        <p:nvPicPr>
          <p:cNvPr id="192" name="Google Shape;192;p48"/>
          <p:cNvPicPr preferRelativeResize="0"/>
          <p:nvPr/>
        </p:nvPicPr>
        <p:blipFill rotWithShape="1">
          <a:blip r:embed="rId3">
            <a:alphaModFix/>
          </a:blip>
          <a:srcRect/>
          <a:stretch/>
        </p:blipFill>
        <p:spPr>
          <a:xfrm>
            <a:off x="5753101" y="1143287"/>
            <a:ext cx="1790700" cy="1790700"/>
          </a:xfrm>
          <a:prstGeom prst="rect">
            <a:avLst/>
          </a:prstGeom>
          <a:noFill/>
          <a:ln>
            <a:noFill/>
          </a:ln>
        </p:spPr>
      </p:pic>
      <p:pic>
        <p:nvPicPr>
          <p:cNvPr id="193" name="Google Shape;193;p48"/>
          <p:cNvPicPr preferRelativeResize="0"/>
          <p:nvPr/>
        </p:nvPicPr>
        <p:blipFill rotWithShape="1">
          <a:blip r:embed="rId4">
            <a:alphaModFix/>
          </a:blip>
          <a:srcRect/>
          <a:stretch/>
        </p:blipFill>
        <p:spPr>
          <a:xfrm>
            <a:off x="1387078" y="1466266"/>
            <a:ext cx="1388269" cy="1388269"/>
          </a:xfrm>
          <a:prstGeom prst="rect">
            <a:avLst/>
          </a:prstGeom>
          <a:noFill/>
          <a:ln>
            <a:noFill/>
          </a:ln>
        </p:spPr>
      </p:pic>
    </p:spTree>
    <p:extLst>
      <p:ext uri="{BB962C8B-B14F-4D97-AF65-F5344CB8AC3E}">
        <p14:creationId xmlns:p14="http://schemas.microsoft.com/office/powerpoint/2010/main" val="3632724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rPr>
              <a:t>Manage and monitor universes</a:t>
            </a:r>
            <a:endParaRPr/>
          </a:p>
        </p:txBody>
      </p:sp>
      <p:sp>
        <p:nvSpPr>
          <p:cNvPr id="357" name="Google Shape;357;p37"/>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sz="900"/>
          </a:p>
        </p:txBody>
      </p:sp>
      <p:pic>
        <p:nvPicPr>
          <p:cNvPr id="358" name="Google Shape;358;p37"/>
          <p:cNvPicPr preferRelativeResize="0"/>
          <p:nvPr/>
        </p:nvPicPr>
        <p:blipFill>
          <a:blip r:embed="rId3">
            <a:alphaModFix/>
          </a:blip>
          <a:stretch>
            <a:fillRect/>
          </a:stretch>
        </p:blipFill>
        <p:spPr>
          <a:xfrm>
            <a:off x="394325" y="980925"/>
            <a:ext cx="7293625" cy="3701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38"/>
          <p:cNvSpPr txBox="1">
            <a:spLocks noGrp="1"/>
          </p:cNvSpPr>
          <p:nvPr>
            <p:ph type="title"/>
          </p:nvPr>
        </p:nvSpPr>
        <p:spPr>
          <a:xfrm>
            <a:off x="365750" y="54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rPr>
              <a:t>Yugabyte Services -  we’ve got you covered </a:t>
            </a:r>
            <a:endParaRPr>
              <a:solidFill>
                <a:srgbClr val="351C75"/>
              </a:solidFill>
            </a:endParaRPr>
          </a:p>
        </p:txBody>
      </p:sp>
      <p:sp>
        <p:nvSpPr>
          <p:cNvPr id="364" name="Google Shape;364;p38"/>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cxnSp>
        <p:nvCxnSpPr>
          <p:cNvPr id="365" name="Google Shape;365;p38"/>
          <p:cNvCxnSpPr/>
          <p:nvPr/>
        </p:nvCxnSpPr>
        <p:spPr>
          <a:xfrm>
            <a:off x="358510" y="540157"/>
            <a:ext cx="8427000" cy="0"/>
          </a:xfrm>
          <a:prstGeom prst="straightConnector1">
            <a:avLst/>
          </a:prstGeom>
          <a:noFill/>
          <a:ln w="9525" cap="flat" cmpd="sng">
            <a:solidFill>
              <a:srgbClr val="FF6E42"/>
            </a:solidFill>
            <a:prstDash val="solid"/>
            <a:round/>
            <a:headEnd type="none" w="med" len="med"/>
            <a:tailEnd type="none" w="med" len="med"/>
          </a:ln>
        </p:spPr>
      </p:cxnSp>
      <p:sp>
        <p:nvSpPr>
          <p:cNvPr id="366" name="Google Shape;366;p38"/>
          <p:cNvSpPr/>
          <p:nvPr/>
        </p:nvSpPr>
        <p:spPr>
          <a:xfrm>
            <a:off x="834000" y="738800"/>
            <a:ext cx="2959500" cy="857400"/>
          </a:xfrm>
          <a:prstGeom prst="roundRect">
            <a:avLst>
              <a:gd name="adj" fmla="val 9802"/>
            </a:avLst>
          </a:prstGeom>
          <a:noFill/>
          <a:ln w="9525" cap="flat" cmpd="sng">
            <a:solidFill>
              <a:srgbClr val="351C75"/>
            </a:solidFill>
            <a:prstDash val="solid"/>
            <a:round/>
            <a:headEnd type="none" w="sm" len="sm"/>
            <a:tailEnd type="none" w="sm" len="sm"/>
          </a:ln>
        </p:spPr>
        <p:txBody>
          <a:bodyPr spcFirstLastPara="1" wrap="square" lIns="68575" tIns="137150" rIns="68575" bIns="155425" anchor="t" anchorCtr="0">
            <a:noAutofit/>
          </a:bodyPr>
          <a:lstStyle/>
          <a:p>
            <a:pPr marL="0" marR="0" lvl="0" indent="0" algn="l" rtl="0">
              <a:lnSpc>
                <a:spcPct val="130000"/>
              </a:lnSpc>
              <a:spcBef>
                <a:spcPts val="0"/>
              </a:spcBef>
              <a:spcAft>
                <a:spcPts val="0"/>
              </a:spcAft>
              <a:buNone/>
            </a:pPr>
            <a:r>
              <a:rPr lang="en" sz="1000" b="1">
                <a:solidFill>
                  <a:srgbClr val="351C75"/>
                </a:solidFill>
                <a:latin typeface="Lato"/>
                <a:ea typeface="Lato"/>
                <a:cs typeface="Lato"/>
                <a:sym typeface="Lato"/>
              </a:rPr>
              <a:t>Everything you need to get up and running</a:t>
            </a:r>
            <a:endParaRPr sz="1000" b="1">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Cloud specific validated instances</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Security and Encryption Integration</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YugabyteDB DBA Training</a:t>
            </a:r>
            <a:endParaRPr sz="800">
              <a:solidFill>
                <a:srgbClr val="351C75"/>
              </a:solidFill>
              <a:latin typeface="Lato"/>
              <a:ea typeface="Lato"/>
              <a:cs typeface="Lato"/>
              <a:sym typeface="Lato"/>
            </a:endParaRPr>
          </a:p>
        </p:txBody>
      </p:sp>
      <p:sp>
        <p:nvSpPr>
          <p:cNvPr id="367" name="Google Shape;367;p38"/>
          <p:cNvSpPr/>
          <p:nvPr/>
        </p:nvSpPr>
        <p:spPr>
          <a:xfrm>
            <a:off x="834000" y="1778200"/>
            <a:ext cx="2959500" cy="836700"/>
          </a:xfrm>
          <a:prstGeom prst="roundRect">
            <a:avLst>
              <a:gd name="adj" fmla="val 9802"/>
            </a:avLst>
          </a:prstGeom>
          <a:noFill/>
          <a:ln w="9525" cap="flat" cmpd="sng">
            <a:solidFill>
              <a:srgbClr val="351C75"/>
            </a:solidFill>
            <a:prstDash val="solid"/>
            <a:round/>
            <a:headEnd type="none" w="sm" len="sm"/>
            <a:tailEnd type="none" w="sm" len="sm"/>
          </a:ln>
        </p:spPr>
        <p:txBody>
          <a:bodyPr spcFirstLastPara="1" wrap="square" lIns="68575" tIns="137150" rIns="68575" bIns="155425" anchor="t" anchorCtr="0">
            <a:noAutofit/>
          </a:bodyPr>
          <a:lstStyle/>
          <a:p>
            <a:pPr marL="0" marR="0" lvl="0" indent="0" algn="l" rtl="0">
              <a:lnSpc>
                <a:spcPct val="100000"/>
              </a:lnSpc>
              <a:spcBef>
                <a:spcPts val="0"/>
              </a:spcBef>
              <a:spcAft>
                <a:spcPts val="0"/>
              </a:spcAft>
              <a:buNone/>
            </a:pPr>
            <a:r>
              <a:rPr lang="en" sz="1000" b="1">
                <a:solidFill>
                  <a:srgbClr val="351C75"/>
                </a:solidFill>
                <a:latin typeface="Lato"/>
                <a:ea typeface="Lato"/>
                <a:cs typeface="Lato"/>
                <a:sym typeface="Lato"/>
              </a:rPr>
              <a:t>Remote managed cloud powered by YB Platform</a:t>
            </a:r>
            <a:endParaRPr sz="1000">
              <a:solidFill>
                <a:srgbClr val="351C75"/>
              </a:solidFill>
              <a:latin typeface="Lato"/>
              <a:ea typeface="Lato"/>
              <a:cs typeface="Lato"/>
              <a:sym typeface="Lato"/>
            </a:endParaRPr>
          </a:p>
          <a:p>
            <a:pPr marL="228600" marR="0" lvl="0" indent="-165100" algn="l" rtl="0">
              <a:lnSpc>
                <a:spcPct val="130000"/>
              </a:lnSpc>
              <a:spcBef>
                <a:spcPts val="300"/>
              </a:spcBef>
              <a:spcAft>
                <a:spcPts val="0"/>
              </a:spcAft>
              <a:buClr>
                <a:srgbClr val="351C75"/>
              </a:buClr>
              <a:buSzPts val="800"/>
              <a:buFont typeface="Lato"/>
              <a:buChar char="●"/>
            </a:pPr>
            <a:r>
              <a:rPr lang="en" sz="800">
                <a:solidFill>
                  <a:srgbClr val="351C75"/>
                </a:solidFill>
                <a:latin typeface="Lato"/>
                <a:ea typeface="Lato"/>
                <a:cs typeface="Lato"/>
                <a:sym typeface="Lato"/>
              </a:rPr>
              <a:t>Managed OS and Software Upgrades</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Managed Backups</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24x7 monitoring/alerting </a:t>
            </a:r>
            <a:endParaRPr sz="1000">
              <a:solidFill>
                <a:srgbClr val="351C75"/>
              </a:solidFill>
              <a:latin typeface="Lato"/>
              <a:ea typeface="Lato"/>
              <a:cs typeface="Lato"/>
              <a:sym typeface="Lato"/>
            </a:endParaRPr>
          </a:p>
        </p:txBody>
      </p:sp>
      <p:sp>
        <p:nvSpPr>
          <p:cNvPr id="368" name="Google Shape;368;p38"/>
          <p:cNvSpPr/>
          <p:nvPr/>
        </p:nvSpPr>
        <p:spPr>
          <a:xfrm>
            <a:off x="1737300" y="651000"/>
            <a:ext cx="1053000" cy="228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Lato"/>
                <a:ea typeface="Lato"/>
                <a:cs typeface="Lato"/>
                <a:sym typeface="Lato"/>
              </a:rPr>
              <a:t>YB Kickstart</a:t>
            </a:r>
            <a:endParaRPr sz="1000">
              <a:solidFill>
                <a:schemeClr val="accent1"/>
              </a:solidFill>
            </a:endParaRPr>
          </a:p>
        </p:txBody>
      </p:sp>
      <p:sp>
        <p:nvSpPr>
          <p:cNvPr id="369" name="Google Shape;369;p38"/>
          <p:cNvSpPr/>
          <p:nvPr/>
        </p:nvSpPr>
        <p:spPr>
          <a:xfrm>
            <a:off x="1072850" y="1717800"/>
            <a:ext cx="2344200" cy="228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Lato"/>
                <a:ea typeface="Lato"/>
                <a:cs typeface="Lato"/>
                <a:sym typeface="Lato"/>
              </a:rPr>
              <a:t>Managed Yugabyte Platform</a:t>
            </a:r>
            <a:endParaRPr sz="1100" b="1">
              <a:solidFill>
                <a:srgbClr val="FF6E42"/>
              </a:solidFill>
              <a:latin typeface="Lato"/>
              <a:ea typeface="Lato"/>
              <a:cs typeface="Lato"/>
              <a:sym typeface="Lato"/>
            </a:endParaRPr>
          </a:p>
        </p:txBody>
      </p:sp>
      <p:sp>
        <p:nvSpPr>
          <p:cNvPr id="370" name="Google Shape;370;p38"/>
          <p:cNvSpPr/>
          <p:nvPr/>
        </p:nvSpPr>
        <p:spPr>
          <a:xfrm>
            <a:off x="834000" y="2822225"/>
            <a:ext cx="2959500" cy="719400"/>
          </a:xfrm>
          <a:prstGeom prst="roundRect">
            <a:avLst>
              <a:gd name="adj" fmla="val 9802"/>
            </a:avLst>
          </a:prstGeom>
          <a:noFill/>
          <a:ln w="9525" cap="flat" cmpd="sng">
            <a:solidFill>
              <a:srgbClr val="351C75"/>
            </a:solidFill>
            <a:prstDash val="solid"/>
            <a:round/>
            <a:headEnd type="none" w="sm" len="sm"/>
            <a:tailEnd type="none" w="sm" len="sm"/>
          </a:ln>
        </p:spPr>
        <p:txBody>
          <a:bodyPr spcFirstLastPara="1" wrap="square" lIns="68575" tIns="137150" rIns="68575" bIns="155425" anchor="t" anchorCtr="0">
            <a:noAutofit/>
          </a:bodyPr>
          <a:lstStyle/>
          <a:p>
            <a:pPr marL="0" lvl="0" indent="0" algn="l" rtl="0">
              <a:lnSpc>
                <a:spcPct val="100000"/>
              </a:lnSpc>
              <a:spcBef>
                <a:spcPts val="0"/>
              </a:spcBef>
              <a:spcAft>
                <a:spcPts val="0"/>
              </a:spcAft>
              <a:buNone/>
            </a:pPr>
            <a:r>
              <a:rPr lang="en" sz="1000" b="1">
                <a:solidFill>
                  <a:srgbClr val="351C75"/>
                </a:solidFill>
                <a:latin typeface="Lato"/>
                <a:ea typeface="Lato"/>
                <a:cs typeface="Lato"/>
                <a:sym typeface="Lato"/>
              </a:rPr>
              <a:t>Move your existing RDBMS and NoSQL to YB </a:t>
            </a:r>
            <a:endParaRPr sz="800">
              <a:solidFill>
                <a:srgbClr val="351C75"/>
              </a:solidFill>
              <a:latin typeface="Lato"/>
              <a:ea typeface="Lato"/>
              <a:cs typeface="Lato"/>
              <a:sym typeface="Lato"/>
            </a:endParaRPr>
          </a:p>
          <a:p>
            <a:pPr marL="228600" marR="0" lvl="0" indent="-165100" algn="l" rtl="0">
              <a:lnSpc>
                <a:spcPct val="130000"/>
              </a:lnSpc>
              <a:spcBef>
                <a:spcPts val="600"/>
              </a:spcBef>
              <a:spcAft>
                <a:spcPts val="0"/>
              </a:spcAft>
              <a:buClr>
                <a:srgbClr val="351C75"/>
              </a:buClr>
              <a:buSzPts val="800"/>
              <a:buFont typeface="Lato"/>
              <a:buChar char="●"/>
            </a:pPr>
            <a:r>
              <a:rPr lang="en" sz="800">
                <a:solidFill>
                  <a:srgbClr val="351C75"/>
                </a:solidFill>
                <a:latin typeface="Lato"/>
                <a:ea typeface="Lato"/>
                <a:cs typeface="Lato"/>
                <a:sym typeface="Lato"/>
              </a:rPr>
              <a:t>SQL and noSQL migrations</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Public/Private/hybrid cloud migrations </a:t>
            </a:r>
            <a:endParaRPr sz="800">
              <a:solidFill>
                <a:srgbClr val="351C75"/>
              </a:solidFill>
              <a:latin typeface="Lato"/>
              <a:ea typeface="Lato"/>
              <a:cs typeface="Lato"/>
              <a:sym typeface="Lato"/>
            </a:endParaRPr>
          </a:p>
        </p:txBody>
      </p:sp>
      <p:sp>
        <p:nvSpPr>
          <p:cNvPr id="371" name="Google Shape;371;p38"/>
          <p:cNvSpPr/>
          <p:nvPr/>
        </p:nvSpPr>
        <p:spPr>
          <a:xfrm>
            <a:off x="1548300" y="2708400"/>
            <a:ext cx="1431000" cy="228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75821"/>
                </a:solidFill>
                <a:latin typeface="Lato"/>
                <a:ea typeface="Lato"/>
                <a:cs typeface="Lato"/>
                <a:sym typeface="Lato"/>
              </a:rPr>
              <a:t>Migration Services</a:t>
            </a:r>
            <a:endParaRPr sz="1100">
              <a:solidFill>
                <a:srgbClr val="F75821"/>
              </a:solidFill>
            </a:endParaRPr>
          </a:p>
        </p:txBody>
      </p:sp>
      <p:sp>
        <p:nvSpPr>
          <p:cNvPr id="372" name="Google Shape;372;p38"/>
          <p:cNvSpPr/>
          <p:nvPr/>
        </p:nvSpPr>
        <p:spPr>
          <a:xfrm>
            <a:off x="834000" y="3756000"/>
            <a:ext cx="2988300" cy="996300"/>
          </a:xfrm>
          <a:prstGeom prst="roundRect">
            <a:avLst>
              <a:gd name="adj" fmla="val 9802"/>
            </a:avLst>
          </a:prstGeom>
          <a:noFill/>
          <a:ln w="9525" cap="flat" cmpd="sng">
            <a:solidFill>
              <a:srgbClr val="351C75"/>
            </a:solidFill>
            <a:prstDash val="solid"/>
            <a:round/>
            <a:headEnd type="none" w="sm" len="sm"/>
            <a:tailEnd type="none" w="sm" len="sm"/>
          </a:ln>
        </p:spPr>
        <p:txBody>
          <a:bodyPr spcFirstLastPara="1" wrap="square" lIns="68575" tIns="91425" rIns="68575" bIns="155425" anchor="t" anchorCtr="0">
            <a:noAutofit/>
          </a:bodyPr>
          <a:lstStyle/>
          <a:p>
            <a:pPr marL="0" lvl="0" indent="0" algn="l" rtl="0">
              <a:spcBef>
                <a:spcPts val="0"/>
              </a:spcBef>
              <a:spcAft>
                <a:spcPts val="0"/>
              </a:spcAft>
              <a:buNone/>
            </a:pPr>
            <a:r>
              <a:rPr lang="en" sz="1000" b="1">
                <a:solidFill>
                  <a:srgbClr val="351C75"/>
                </a:solidFill>
                <a:latin typeface="Lato"/>
                <a:ea typeface="Lato"/>
                <a:cs typeface="Lato"/>
                <a:sym typeface="Lato"/>
              </a:rPr>
              <a:t>Help from the experts</a:t>
            </a:r>
            <a:endParaRPr sz="800">
              <a:solidFill>
                <a:srgbClr val="351C75"/>
              </a:solidFill>
              <a:latin typeface="Lato"/>
              <a:ea typeface="Lato"/>
              <a:cs typeface="Lato"/>
              <a:sym typeface="Lato"/>
            </a:endParaRPr>
          </a:p>
          <a:p>
            <a:pPr marL="228600" marR="0" lvl="0" indent="-165100" algn="l" rtl="0">
              <a:lnSpc>
                <a:spcPct val="130000"/>
              </a:lnSpc>
              <a:spcBef>
                <a:spcPts val="600"/>
              </a:spcBef>
              <a:spcAft>
                <a:spcPts val="0"/>
              </a:spcAft>
              <a:buClr>
                <a:srgbClr val="351C75"/>
              </a:buClr>
              <a:buSzPts val="800"/>
              <a:buFont typeface="Lato"/>
              <a:buChar char="●"/>
            </a:pPr>
            <a:r>
              <a:rPr lang="en" sz="800">
                <a:solidFill>
                  <a:srgbClr val="351C75"/>
                </a:solidFill>
                <a:latin typeface="Lato"/>
                <a:ea typeface="Lato"/>
                <a:cs typeface="Lato"/>
                <a:sym typeface="Lato"/>
              </a:rPr>
              <a:t>Platform Design &amp; Architecture </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Scaling, Performance and Optimization Services</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Best Practices and Operational Guidance </a:t>
            </a:r>
            <a:endParaRPr sz="800">
              <a:solidFill>
                <a:srgbClr val="351C75"/>
              </a:solidFill>
              <a:latin typeface="Lato"/>
              <a:ea typeface="Lato"/>
              <a:cs typeface="Lato"/>
              <a:sym typeface="Lato"/>
            </a:endParaRPr>
          </a:p>
          <a:p>
            <a:pPr marL="228600" marR="0" lvl="0" indent="-165100" algn="l" rtl="0">
              <a:lnSpc>
                <a:spcPct val="130000"/>
              </a:lnSpc>
              <a:spcBef>
                <a:spcPts val="0"/>
              </a:spcBef>
              <a:spcAft>
                <a:spcPts val="0"/>
              </a:spcAft>
              <a:buClr>
                <a:srgbClr val="351C75"/>
              </a:buClr>
              <a:buSzPts val="800"/>
              <a:buFont typeface="Lato"/>
              <a:buChar char="●"/>
            </a:pPr>
            <a:r>
              <a:rPr lang="en" sz="800">
                <a:solidFill>
                  <a:srgbClr val="351C75"/>
                </a:solidFill>
                <a:latin typeface="Lato"/>
                <a:ea typeface="Lato"/>
                <a:cs typeface="Lato"/>
                <a:sym typeface="Lato"/>
              </a:rPr>
              <a:t>Cluster Health Assessment</a:t>
            </a:r>
            <a:endParaRPr sz="800">
              <a:solidFill>
                <a:srgbClr val="351C75"/>
              </a:solidFill>
              <a:latin typeface="Lato"/>
              <a:ea typeface="Lato"/>
              <a:cs typeface="Lato"/>
              <a:sym typeface="Lato"/>
            </a:endParaRPr>
          </a:p>
        </p:txBody>
      </p:sp>
      <p:sp>
        <p:nvSpPr>
          <p:cNvPr id="373" name="Google Shape;373;p38"/>
          <p:cNvSpPr/>
          <p:nvPr/>
        </p:nvSpPr>
        <p:spPr>
          <a:xfrm>
            <a:off x="1585950" y="3643000"/>
            <a:ext cx="1355700" cy="228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100" b="1">
                <a:solidFill>
                  <a:srgbClr val="F75821"/>
                </a:solidFill>
                <a:latin typeface="Lato"/>
                <a:ea typeface="Lato"/>
                <a:cs typeface="Lato"/>
                <a:sym typeface="Lato"/>
              </a:rPr>
              <a:t>Expert Services</a:t>
            </a:r>
            <a:endParaRPr sz="1500" b="1">
              <a:solidFill>
                <a:srgbClr val="F75821"/>
              </a:solidFill>
              <a:latin typeface="Lato"/>
              <a:ea typeface="Lato"/>
              <a:cs typeface="Lato"/>
              <a:sym typeface="Lato"/>
            </a:endParaRPr>
          </a:p>
        </p:txBody>
      </p:sp>
      <p:sp>
        <p:nvSpPr>
          <p:cNvPr id="374" name="Google Shape;374;p38"/>
          <p:cNvSpPr/>
          <p:nvPr/>
        </p:nvSpPr>
        <p:spPr>
          <a:xfrm>
            <a:off x="4547200" y="1114850"/>
            <a:ext cx="4101600" cy="2802000"/>
          </a:xfrm>
          <a:prstGeom prst="roundRect">
            <a:avLst>
              <a:gd name="adj" fmla="val 6351"/>
            </a:avLst>
          </a:prstGeom>
          <a:noFill/>
          <a:ln w="38100" cap="flat" cmpd="sng">
            <a:solidFill>
              <a:srgbClr val="351C75"/>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highlight>
                <a:srgbClr val="351C75"/>
              </a:highlight>
            </a:endParaRPr>
          </a:p>
        </p:txBody>
      </p:sp>
      <p:sp>
        <p:nvSpPr>
          <p:cNvPr id="375" name="Google Shape;375;p38"/>
          <p:cNvSpPr txBox="1"/>
          <p:nvPr/>
        </p:nvSpPr>
        <p:spPr>
          <a:xfrm>
            <a:off x="5958675" y="1711500"/>
            <a:ext cx="2602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Travis Logan,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CTO/Co-founder, Justuno.com</a:t>
            </a:r>
            <a:endParaRPr>
              <a:latin typeface="Lato"/>
              <a:ea typeface="Lato"/>
              <a:cs typeface="Lato"/>
              <a:sym typeface="Lato"/>
            </a:endParaRPr>
          </a:p>
        </p:txBody>
      </p:sp>
      <p:pic>
        <p:nvPicPr>
          <p:cNvPr id="376" name="Google Shape;376;p38"/>
          <p:cNvPicPr preferRelativeResize="0"/>
          <p:nvPr/>
        </p:nvPicPr>
        <p:blipFill>
          <a:blip r:embed="rId3">
            <a:alphaModFix/>
          </a:blip>
          <a:stretch>
            <a:fillRect/>
          </a:stretch>
        </p:blipFill>
        <p:spPr>
          <a:xfrm>
            <a:off x="4666163" y="1199750"/>
            <a:ext cx="1291375" cy="1291375"/>
          </a:xfrm>
          <a:prstGeom prst="rect">
            <a:avLst/>
          </a:prstGeom>
          <a:noFill/>
          <a:ln>
            <a:noFill/>
          </a:ln>
        </p:spPr>
      </p:pic>
      <p:sp>
        <p:nvSpPr>
          <p:cNvPr id="377" name="Google Shape;377;p38"/>
          <p:cNvSpPr txBox="1"/>
          <p:nvPr/>
        </p:nvSpPr>
        <p:spPr>
          <a:xfrm>
            <a:off x="4589975" y="2521075"/>
            <a:ext cx="3875400" cy="1217400"/>
          </a:xfrm>
          <a:prstGeom prst="rect">
            <a:avLst/>
          </a:prstGeom>
          <a:noFill/>
          <a:ln>
            <a:noFill/>
          </a:ln>
        </p:spPr>
        <p:txBody>
          <a:bodyPr spcFirstLastPara="1" wrap="square" lIns="91425" tIns="91425" rIns="91425" bIns="91425" anchor="t" anchorCtr="0">
            <a:noAutofit/>
          </a:bodyPr>
          <a:lstStyle/>
          <a:p>
            <a:pPr marL="28575" lvl="0" indent="0" algn="l" rtl="0">
              <a:lnSpc>
                <a:spcPct val="115000"/>
              </a:lnSpc>
              <a:spcBef>
                <a:spcPts val="0"/>
              </a:spcBef>
              <a:spcAft>
                <a:spcPts val="0"/>
              </a:spcAft>
              <a:buNone/>
            </a:pPr>
            <a:r>
              <a:rPr lang="en" sz="1100">
                <a:solidFill>
                  <a:schemeClr val="dk1"/>
                </a:solidFill>
                <a:latin typeface="Lato"/>
                <a:ea typeface="Lato"/>
                <a:cs typeface="Lato"/>
                <a:sym typeface="Lato"/>
              </a:rPr>
              <a:t>With YugabyteDB I feel like we’re </a:t>
            </a:r>
            <a:r>
              <a:rPr lang="en" sz="1100" b="1" i="1">
                <a:solidFill>
                  <a:srgbClr val="F75820"/>
                </a:solidFill>
                <a:latin typeface="Lato"/>
                <a:ea typeface="Lato"/>
                <a:cs typeface="Lato"/>
                <a:sym typeface="Lato"/>
              </a:rPr>
              <a:t>Partnering</a:t>
            </a:r>
            <a:r>
              <a:rPr lang="en" sz="1100">
                <a:solidFill>
                  <a:schemeClr val="dk1"/>
                </a:solidFill>
                <a:latin typeface="Lato"/>
                <a:ea typeface="Lato"/>
                <a:cs typeface="Lato"/>
                <a:sym typeface="Lato"/>
              </a:rPr>
              <a:t> to make the product better  …..and the team </a:t>
            </a:r>
            <a:r>
              <a:rPr lang="en" sz="1100" b="1" i="1">
                <a:solidFill>
                  <a:srgbClr val="F75820"/>
                </a:solidFill>
                <a:latin typeface="Lato"/>
                <a:ea typeface="Lato"/>
                <a:cs typeface="Lato"/>
                <a:sym typeface="Lato"/>
              </a:rPr>
              <a:t>cares</a:t>
            </a:r>
            <a:r>
              <a:rPr lang="en" sz="1100">
                <a:solidFill>
                  <a:schemeClr val="dk1"/>
                </a:solidFill>
                <a:latin typeface="Lato"/>
                <a:ea typeface="Lato"/>
                <a:cs typeface="Lato"/>
                <a:sym typeface="Lato"/>
              </a:rPr>
              <a:t> about our success. </a:t>
            </a:r>
            <a:endParaRPr sz="1100">
              <a:solidFill>
                <a:schemeClr val="dk1"/>
              </a:solidFill>
              <a:latin typeface="Lato"/>
              <a:ea typeface="Lato"/>
              <a:cs typeface="Lato"/>
              <a:sym typeface="Lato"/>
            </a:endParaRPr>
          </a:p>
          <a:p>
            <a:pPr marL="28575" lvl="0" indent="0" algn="l" rtl="0">
              <a:lnSpc>
                <a:spcPct val="115000"/>
              </a:lnSpc>
              <a:spcBef>
                <a:spcPts val="600"/>
              </a:spcBef>
              <a:spcAft>
                <a:spcPts val="0"/>
              </a:spcAft>
              <a:buNone/>
            </a:pPr>
            <a:r>
              <a:rPr lang="en" sz="1100">
                <a:solidFill>
                  <a:schemeClr val="dk1"/>
                </a:solidFill>
                <a:latin typeface="Lato"/>
                <a:ea typeface="Lato"/>
                <a:cs typeface="Lato"/>
                <a:sym typeface="Lato"/>
              </a:rPr>
              <a:t>From day one, I could tell this was going to be a not just a </a:t>
            </a:r>
            <a:r>
              <a:rPr lang="en" sz="1100" b="1" i="1">
                <a:solidFill>
                  <a:schemeClr val="accent1"/>
                </a:solidFill>
                <a:latin typeface="Lato"/>
                <a:ea typeface="Lato"/>
                <a:cs typeface="Lato"/>
                <a:sym typeface="Lato"/>
              </a:rPr>
              <a:t>great support system</a:t>
            </a:r>
            <a:r>
              <a:rPr lang="en" sz="1100">
                <a:solidFill>
                  <a:schemeClr val="dk1"/>
                </a:solidFill>
                <a:latin typeface="Lato"/>
                <a:ea typeface="Lato"/>
                <a:cs typeface="Lato"/>
                <a:sym typeface="Lato"/>
              </a:rPr>
              <a:t> for us, but</a:t>
            </a:r>
            <a:r>
              <a:rPr lang="en" sz="1100">
                <a:solidFill>
                  <a:schemeClr val="accent1"/>
                </a:solidFill>
                <a:latin typeface="Lato"/>
                <a:ea typeface="Lato"/>
                <a:cs typeface="Lato"/>
                <a:sym typeface="Lato"/>
              </a:rPr>
              <a:t> </a:t>
            </a:r>
            <a:r>
              <a:rPr lang="en" sz="1100" b="1" i="1">
                <a:solidFill>
                  <a:schemeClr val="accent1"/>
                </a:solidFill>
                <a:latin typeface="Lato"/>
                <a:ea typeface="Lato"/>
                <a:cs typeface="Lato"/>
                <a:sym typeface="Lato"/>
              </a:rPr>
              <a:t>great partnership.</a:t>
            </a:r>
            <a:r>
              <a:rPr lang="en" sz="1100">
                <a:solidFill>
                  <a:schemeClr val="accent1"/>
                </a:solidFill>
                <a:latin typeface="Lato"/>
                <a:ea typeface="Lato"/>
                <a:cs typeface="Lato"/>
                <a:sym typeface="Lato"/>
              </a:rPr>
              <a:t> </a:t>
            </a:r>
            <a:endParaRPr sz="1100">
              <a:solidFill>
                <a:schemeClr val="accent1"/>
              </a:solidFill>
              <a:latin typeface="Lato"/>
              <a:ea typeface="Lato"/>
              <a:cs typeface="Lato"/>
              <a:sym typeface="Lato"/>
            </a:endParaRPr>
          </a:p>
          <a:p>
            <a:pPr marL="28575" lvl="0" indent="0" algn="l" rtl="0">
              <a:lnSpc>
                <a:spcPct val="115000"/>
              </a:lnSpc>
              <a:spcBef>
                <a:spcPts val="600"/>
              </a:spcBef>
              <a:spcAft>
                <a:spcPts val="600"/>
              </a:spcAft>
              <a:buNone/>
            </a:pPr>
            <a:r>
              <a:rPr lang="en" sz="1100">
                <a:solidFill>
                  <a:schemeClr val="dk1"/>
                </a:solidFill>
                <a:latin typeface="Lato"/>
                <a:ea typeface="Lato"/>
                <a:cs typeface="Lato"/>
                <a:sym typeface="Lato"/>
              </a:rPr>
              <a:t>And, it only blossomed from there. </a:t>
            </a:r>
            <a:endParaRPr sz="1100">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311700" y="16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latin typeface="Lato"/>
                <a:ea typeface="Lato"/>
                <a:cs typeface="Lato"/>
                <a:sym typeface="Lato"/>
              </a:rPr>
              <a:t>Key Features</a:t>
            </a:r>
            <a:endParaRPr>
              <a:solidFill>
                <a:srgbClr val="351C75"/>
              </a:solidFill>
              <a:latin typeface="Lato"/>
              <a:ea typeface="Lato"/>
              <a:cs typeface="Lato"/>
              <a:sym typeface="Lato"/>
            </a:endParaRPr>
          </a:p>
        </p:txBody>
      </p:sp>
      <p:sp>
        <p:nvSpPr>
          <p:cNvPr id="383" name="Google Shape;383;p39"/>
          <p:cNvSpPr txBox="1">
            <a:spLocks noGrp="1"/>
          </p:cNvSpPr>
          <p:nvPr>
            <p:ph type="body" idx="4294967295"/>
          </p:nvPr>
        </p:nvSpPr>
        <p:spPr>
          <a:xfrm>
            <a:off x="3072350" y="743900"/>
            <a:ext cx="5793900" cy="3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In production with &lt;2ms reads &lt;10ms writes</a:t>
            </a:r>
            <a:endParaRPr sz="1400">
              <a:latin typeface="Lato"/>
              <a:ea typeface="Lato"/>
              <a:cs typeface="Lato"/>
              <a:sym typeface="Lato"/>
            </a:endParaRPr>
          </a:p>
          <a:p>
            <a:pPr marL="0" lvl="0" indent="0" algn="l" rtl="0">
              <a:spcBef>
                <a:spcPts val="2600"/>
              </a:spcBef>
              <a:spcAft>
                <a:spcPts val="0"/>
              </a:spcAft>
              <a:buNone/>
            </a:pPr>
            <a:r>
              <a:rPr lang="en" sz="1400">
                <a:latin typeface="Lato"/>
                <a:ea typeface="Lato"/>
                <a:cs typeface="Lato"/>
                <a:sym typeface="Lato"/>
              </a:rPr>
              <a:t>Billions of operations, hundreds of Terabytes across many nodes</a:t>
            </a:r>
            <a:endParaRPr sz="1400">
              <a:latin typeface="Lato"/>
              <a:ea typeface="Lato"/>
              <a:cs typeface="Lato"/>
              <a:sym typeface="Lato"/>
            </a:endParaRPr>
          </a:p>
          <a:p>
            <a:pPr marL="0" lvl="0" indent="0" algn="l" rtl="0">
              <a:spcBef>
                <a:spcPts val="2600"/>
              </a:spcBef>
              <a:spcAft>
                <a:spcPts val="0"/>
              </a:spcAft>
              <a:buNone/>
            </a:pPr>
            <a:r>
              <a:rPr lang="en" sz="1400">
                <a:latin typeface="Lato"/>
                <a:ea typeface="Lato"/>
                <a:cs typeface="Lato"/>
                <a:sym typeface="Lato"/>
              </a:rPr>
              <a:t>Kubernetes based deployment works on VPCs, on-premise or across multiple cloud providers</a:t>
            </a:r>
            <a:endParaRPr sz="1400">
              <a:latin typeface="Lato"/>
              <a:ea typeface="Lato"/>
              <a:cs typeface="Lato"/>
              <a:sym typeface="Lato"/>
            </a:endParaRPr>
          </a:p>
          <a:p>
            <a:pPr marL="0" lvl="0" indent="0" algn="l" rtl="0">
              <a:spcBef>
                <a:spcPts val="2600"/>
              </a:spcBef>
              <a:spcAft>
                <a:spcPts val="0"/>
              </a:spcAft>
              <a:buNone/>
            </a:pPr>
            <a:r>
              <a:rPr lang="en" sz="1400">
                <a:latin typeface="Lato"/>
                <a:ea typeface="Lato"/>
                <a:cs typeface="Lato"/>
                <a:sym typeface="Lato"/>
              </a:rPr>
              <a:t>Data may be spread across AZs, regions and even cloud providers while supporting GDPR/etc.</a:t>
            </a:r>
            <a:endParaRPr sz="1400">
              <a:latin typeface="Lato"/>
              <a:ea typeface="Lato"/>
              <a:cs typeface="Lato"/>
              <a:sym typeface="Lato"/>
            </a:endParaRPr>
          </a:p>
          <a:p>
            <a:pPr marL="0" lvl="0" indent="0" algn="l" rtl="0">
              <a:spcBef>
                <a:spcPts val="2600"/>
              </a:spcBef>
              <a:spcAft>
                <a:spcPts val="0"/>
              </a:spcAft>
              <a:buNone/>
            </a:pPr>
            <a:r>
              <a:rPr lang="en" sz="1400">
                <a:latin typeface="Lato"/>
                <a:ea typeface="Lato"/>
                <a:cs typeface="Lato"/>
                <a:sym typeface="Lato"/>
              </a:rPr>
              <a:t>Survives multiple failures, even entire data centers</a:t>
            </a:r>
            <a:endParaRPr sz="1400">
              <a:latin typeface="Lato"/>
              <a:ea typeface="Lato"/>
              <a:cs typeface="Lato"/>
              <a:sym typeface="Lato"/>
            </a:endParaRPr>
          </a:p>
          <a:p>
            <a:pPr marL="0" lvl="0" indent="0" algn="l" rtl="0">
              <a:spcBef>
                <a:spcPts val="2600"/>
              </a:spcBef>
              <a:spcAft>
                <a:spcPts val="2600"/>
              </a:spcAft>
              <a:buNone/>
            </a:pPr>
            <a:r>
              <a:rPr lang="en" sz="1400">
                <a:latin typeface="Lato"/>
                <a:ea typeface="Lato"/>
                <a:cs typeface="Lato"/>
                <a:sym typeface="Lato"/>
              </a:rPr>
              <a:t>Lower cost per operation vs NoSQL, Amazon DynamoDB, etc.   </a:t>
            </a:r>
            <a:endParaRPr sz="1400">
              <a:latin typeface="Lato"/>
              <a:ea typeface="Lato"/>
              <a:cs typeface="Lato"/>
              <a:sym typeface="Lato"/>
            </a:endParaRPr>
          </a:p>
        </p:txBody>
      </p:sp>
      <p:sp>
        <p:nvSpPr>
          <p:cNvPr id="384" name="Google Shape;384;p39"/>
          <p:cNvSpPr txBox="1"/>
          <p:nvPr/>
        </p:nvSpPr>
        <p:spPr>
          <a:xfrm>
            <a:off x="273600" y="764820"/>
            <a:ext cx="1692900" cy="273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Low Latency</a:t>
            </a:r>
            <a:endParaRPr b="1">
              <a:solidFill>
                <a:srgbClr val="351C75"/>
              </a:solidFill>
              <a:latin typeface="Lato"/>
              <a:ea typeface="Lato"/>
              <a:cs typeface="Lato"/>
              <a:sym typeface="Lato"/>
            </a:endParaRPr>
          </a:p>
        </p:txBody>
      </p:sp>
      <p:sp>
        <p:nvSpPr>
          <p:cNvPr id="385" name="Google Shape;385;p39"/>
          <p:cNvSpPr txBox="1"/>
          <p:nvPr/>
        </p:nvSpPr>
        <p:spPr>
          <a:xfrm>
            <a:off x="273600" y="1364282"/>
            <a:ext cx="1923300" cy="273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Scalability</a:t>
            </a:r>
            <a:endParaRPr b="1">
              <a:solidFill>
                <a:srgbClr val="351C75"/>
              </a:solidFill>
              <a:latin typeface="Lato"/>
              <a:ea typeface="Lato"/>
              <a:cs typeface="Lato"/>
              <a:sym typeface="Lato"/>
            </a:endParaRPr>
          </a:p>
        </p:txBody>
      </p:sp>
      <p:sp>
        <p:nvSpPr>
          <p:cNvPr id="386" name="Google Shape;386;p39"/>
          <p:cNvSpPr txBox="1"/>
          <p:nvPr/>
        </p:nvSpPr>
        <p:spPr>
          <a:xfrm>
            <a:off x="273600" y="3611577"/>
            <a:ext cx="1692900" cy="273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Resilience &amp; HA</a:t>
            </a:r>
            <a:endParaRPr b="1">
              <a:solidFill>
                <a:srgbClr val="351C75"/>
              </a:solidFill>
              <a:latin typeface="Lato"/>
              <a:ea typeface="Lato"/>
              <a:cs typeface="Lato"/>
              <a:sym typeface="Lato"/>
            </a:endParaRPr>
          </a:p>
        </p:txBody>
      </p:sp>
      <p:sp>
        <p:nvSpPr>
          <p:cNvPr id="387" name="Google Shape;387;p39"/>
          <p:cNvSpPr txBox="1"/>
          <p:nvPr/>
        </p:nvSpPr>
        <p:spPr>
          <a:xfrm>
            <a:off x="273600" y="1963732"/>
            <a:ext cx="1923300" cy="2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Multi-Cloud</a:t>
            </a:r>
            <a:endParaRPr b="1">
              <a:solidFill>
                <a:srgbClr val="351C75"/>
              </a:solidFill>
              <a:latin typeface="Lato"/>
              <a:ea typeface="Lato"/>
              <a:cs typeface="Lato"/>
              <a:sym typeface="Lato"/>
            </a:endParaRPr>
          </a:p>
        </p:txBody>
      </p:sp>
      <p:sp>
        <p:nvSpPr>
          <p:cNvPr id="388" name="Google Shape;388;p39"/>
          <p:cNvSpPr txBox="1"/>
          <p:nvPr/>
        </p:nvSpPr>
        <p:spPr>
          <a:xfrm>
            <a:off x="273600" y="2745354"/>
            <a:ext cx="1692900" cy="397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Geo Distribution</a:t>
            </a:r>
            <a:endParaRPr b="1">
              <a:solidFill>
                <a:srgbClr val="351C75"/>
              </a:solidFill>
              <a:latin typeface="Lato"/>
              <a:ea typeface="Lato"/>
              <a:cs typeface="Lato"/>
              <a:sym typeface="Lato"/>
            </a:endParaRPr>
          </a:p>
        </p:txBody>
      </p:sp>
      <p:sp>
        <p:nvSpPr>
          <p:cNvPr id="389" name="Google Shape;389;p39"/>
          <p:cNvSpPr txBox="1"/>
          <p:nvPr/>
        </p:nvSpPr>
        <p:spPr>
          <a:xfrm>
            <a:off x="273600" y="4197750"/>
            <a:ext cx="1692900" cy="273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b="1">
                <a:solidFill>
                  <a:srgbClr val="351C75"/>
                </a:solidFill>
                <a:latin typeface="Lato"/>
                <a:ea typeface="Lato"/>
                <a:cs typeface="Lato"/>
                <a:sym typeface="Lato"/>
              </a:rPr>
              <a:t>TCO</a:t>
            </a:r>
            <a:endParaRPr b="1">
              <a:solidFill>
                <a:srgbClr val="351C75"/>
              </a:solidFill>
              <a:latin typeface="Lato"/>
              <a:ea typeface="Lato"/>
              <a:cs typeface="Lato"/>
              <a:sym typeface="Lato"/>
            </a:endParaRPr>
          </a:p>
        </p:txBody>
      </p:sp>
      <p:sp>
        <p:nvSpPr>
          <p:cNvPr id="390" name="Google Shape;390;p39"/>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cxnSp>
        <p:nvCxnSpPr>
          <p:cNvPr id="391" name="Google Shape;391;p39"/>
          <p:cNvCxnSpPr/>
          <p:nvPr/>
        </p:nvCxnSpPr>
        <p:spPr>
          <a:xfrm>
            <a:off x="365760" y="543307"/>
            <a:ext cx="8427000" cy="0"/>
          </a:xfrm>
          <a:prstGeom prst="straightConnector1">
            <a:avLst/>
          </a:prstGeom>
          <a:noFill/>
          <a:ln w="9525" cap="flat" cmpd="sng">
            <a:solidFill>
              <a:srgbClr val="FF6E42"/>
            </a:solidFill>
            <a:prstDash val="solid"/>
            <a:round/>
            <a:headEnd type="none" w="med" len="med"/>
            <a:tailEnd type="none" w="med" len="med"/>
          </a:ln>
        </p:spPr>
      </p:cxnSp>
      <p:pic>
        <p:nvPicPr>
          <p:cNvPr id="392" name="Google Shape;392;p39"/>
          <p:cNvPicPr preferRelativeResize="0"/>
          <p:nvPr/>
        </p:nvPicPr>
        <p:blipFill>
          <a:blip r:embed="rId3">
            <a:alphaModFix/>
          </a:blip>
          <a:stretch>
            <a:fillRect/>
          </a:stretch>
        </p:blipFill>
        <p:spPr>
          <a:xfrm>
            <a:off x="2223175" y="665075"/>
            <a:ext cx="472475" cy="472475"/>
          </a:xfrm>
          <a:prstGeom prst="rect">
            <a:avLst/>
          </a:prstGeom>
          <a:noFill/>
          <a:ln>
            <a:noFill/>
          </a:ln>
        </p:spPr>
      </p:pic>
      <p:pic>
        <p:nvPicPr>
          <p:cNvPr id="393" name="Google Shape;393;p39"/>
          <p:cNvPicPr preferRelativeResize="0"/>
          <p:nvPr/>
        </p:nvPicPr>
        <p:blipFill>
          <a:blip r:embed="rId4">
            <a:alphaModFix/>
          </a:blip>
          <a:stretch>
            <a:fillRect/>
          </a:stretch>
        </p:blipFill>
        <p:spPr>
          <a:xfrm>
            <a:off x="2223175" y="1358113"/>
            <a:ext cx="472475" cy="472475"/>
          </a:xfrm>
          <a:prstGeom prst="rect">
            <a:avLst/>
          </a:prstGeom>
          <a:noFill/>
          <a:ln>
            <a:noFill/>
          </a:ln>
        </p:spPr>
      </p:pic>
      <p:pic>
        <p:nvPicPr>
          <p:cNvPr id="394" name="Google Shape;394;p39"/>
          <p:cNvPicPr preferRelativeResize="0"/>
          <p:nvPr/>
        </p:nvPicPr>
        <p:blipFill>
          <a:blip r:embed="rId5">
            <a:alphaModFix/>
          </a:blip>
          <a:stretch>
            <a:fillRect/>
          </a:stretch>
        </p:blipFill>
        <p:spPr>
          <a:xfrm>
            <a:off x="2237900" y="2709909"/>
            <a:ext cx="443025" cy="444666"/>
          </a:xfrm>
          <a:prstGeom prst="rect">
            <a:avLst/>
          </a:prstGeom>
          <a:noFill/>
          <a:ln>
            <a:noFill/>
          </a:ln>
        </p:spPr>
      </p:pic>
      <p:pic>
        <p:nvPicPr>
          <p:cNvPr id="395" name="Google Shape;395;p39"/>
          <p:cNvPicPr preferRelativeResize="0"/>
          <p:nvPr/>
        </p:nvPicPr>
        <p:blipFill>
          <a:blip r:embed="rId6">
            <a:alphaModFix/>
          </a:blip>
          <a:stretch>
            <a:fillRect/>
          </a:stretch>
        </p:blipFill>
        <p:spPr>
          <a:xfrm>
            <a:off x="2223175" y="3437100"/>
            <a:ext cx="472475" cy="472475"/>
          </a:xfrm>
          <a:prstGeom prst="rect">
            <a:avLst/>
          </a:prstGeom>
          <a:noFill/>
          <a:ln>
            <a:noFill/>
          </a:ln>
        </p:spPr>
      </p:pic>
      <p:pic>
        <p:nvPicPr>
          <p:cNvPr id="396" name="Google Shape;396;p39"/>
          <p:cNvPicPr preferRelativeResize="0"/>
          <p:nvPr/>
        </p:nvPicPr>
        <p:blipFill>
          <a:blip r:embed="rId7">
            <a:alphaModFix/>
          </a:blip>
          <a:stretch>
            <a:fillRect/>
          </a:stretch>
        </p:blipFill>
        <p:spPr>
          <a:xfrm>
            <a:off x="2237900" y="1984330"/>
            <a:ext cx="443025" cy="443045"/>
          </a:xfrm>
          <a:prstGeom prst="rect">
            <a:avLst/>
          </a:prstGeom>
          <a:noFill/>
          <a:ln>
            <a:noFill/>
          </a:ln>
        </p:spPr>
      </p:pic>
      <p:pic>
        <p:nvPicPr>
          <p:cNvPr id="397" name="Google Shape;397;p39"/>
          <p:cNvPicPr preferRelativeResize="0"/>
          <p:nvPr/>
        </p:nvPicPr>
        <p:blipFill>
          <a:blip r:embed="rId8">
            <a:alphaModFix/>
          </a:blip>
          <a:stretch>
            <a:fillRect/>
          </a:stretch>
        </p:blipFill>
        <p:spPr>
          <a:xfrm>
            <a:off x="2219351" y="4033899"/>
            <a:ext cx="519129" cy="51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311700" y="1861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a:ea typeface="Lato"/>
                <a:cs typeface="Lato"/>
                <a:sym typeface="Lato"/>
              </a:rPr>
              <a:t>Logistics</a:t>
            </a:r>
            <a:endParaRPr>
              <a:latin typeface="Lato"/>
              <a:ea typeface="Lato"/>
              <a:cs typeface="Lato"/>
              <a:sym typeface="Lato"/>
            </a:endParaRPr>
          </a:p>
        </p:txBody>
      </p:sp>
      <p:sp>
        <p:nvSpPr>
          <p:cNvPr id="427" name="Google Shape;427;p42"/>
          <p:cNvSpPr txBox="1">
            <a:spLocks noGrp="1"/>
          </p:cNvSpPr>
          <p:nvPr>
            <p:ph type="body" idx="4294967295"/>
          </p:nvPr>
        </p:nvSpPr>
        <p:spPr>
          <a:xfrm>
            <a:off x="83100" y="2989750"/>
            <a:ext cx="3981900" cy="1607400"/>
          </a:xfrm>
          <a:prstGeom prst="rect">
            <a:avLst/>
          </a:prstGeom>
        </p:spPr>
        <p:txBody>
          <a:bodyPr spcFirstLastPara="1" wrap="square" lIns="91425" tIns="91425" rIns="91425" bIns="91425" anchor="t" anchorCtr="0">
            <a:noAutofit/>
          </a:bodyPr>
          <a:lstStyle/>
          <a:p>
            <a:pPr marL="285750" lvl="0" indent="-254000" algn="l" rtl="0">
              <a:spcBef>
                <a:spcPts val="0"/>
              </a:spcBef>
              <a:spcAft>
                <a:spcPts val="0"/>
              </a:spcAft>
              <a:buSzPts val="1300"/>
              <a:buFont typeface="Lato"/>
              <a:buChar char="●"/>
            </a:pPr>
            <a:r>
              <a:rPr lang="en" sz="1300">
                <a:latin typeface="Lato"/>
                <a:ea typeface="Lato"/>
                <a:cs typeface="Lato"/>
                <a:sym typeface="Lato"/>
              </a:rPr>
              <a:t>Real time fleet location and shipment location</a:t>
            </a:r>
            <a:endParaRPr sz="1300">
              <a:latin typeface="Lato"/>
              <a:ea typeface="Lato"/>
              <a:cs typeface="Lato"/>
              <a:sym typeface="Lato"/>
            </a:endParaRPr>
          </a:p>
          <a:p>
            <a:pPr marL="285750" lvl="0" indent="-254000" algn="l" rtl="0">
              <a:spcBef>
                <a:spcPts val="1000"/>
              </a:spcBef>
              <a:spcAft>
                <a:spcPts val="0"/>
              </a:spcAft>
              <a:buSzPts val="1300"/>
              <a:buFont typeface="Lato"/>
              <a:buChar char="●"/>
            </a:pPr>
            <a:r>
              <a:rPr lang="en" sz="1300">
                <a:latin typeface="Lato"/>
                <a:ea typeface="Lato"/>
                <a:cs typeface="Lato"/>
                <a:sym typeface="Lato"/>
              </a:rPr>
              <a:t>Handles 1000s of real-time geospatial updates, events and other supply chain data every second</a:t>
            </a:r>
            <a:endParaRPr sz="1300">
              <a:latin typeface="Lato"/>
              <a:ea typeface="Lato"/>
              <a:cs typeface="Lato"/>
              <a:sym typeface="Lato"/>
            </a:endParaRPr>
          </a:p>
          <a:p>
            <a:pPr marL="285750" lvl="0" indent="-254000" algn="l" rtl="0">
              <a:spcBef>
                <a:spcPts val="1000"/>
              </a:spcBef>
              <a:spcAft>
                <a:spcPts val="1000"/>
              </a:spcAft>
              <a:buSzPts val="1300"/>
              <a:buFont typeface="Lato"/>
              <a:buChar char="●"/>
            </a:pPr>
            <a:r>
              <a:rPr lang="en" sz="1300">
                <a:latin typeface="Lato"/>
                <a:ea typeface="Lato"/>
                <a:cs typeface="Lato"/>
                <a:sym typeface="Lato"/>
              </a:rPr>
              <a:t>Customers and partners include Ryder and DHL</a:t>
            </a:r>
            <a:endParaRPr sz="1300">
              <a:latin typeface="Lato"/>
              <a:ea typeface="Lato"/>
              <a:cs typeface="Lato"/>
              <a:sym typeface="Lato"/>
            </a:endParaRPr>
          </a:p>
        </p:txBody>
      </p:sp>
      <p:sp>
        <p:nvSpPr>
          <p:cNvPr id="428" name="Google Shape;428;p42"/>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29" name="Google Shape;429;p42"/>
          <p:cNvSpPr txBox="1">
            <a:spLocks noGrp="1"/>
          </p:cNvSpPr>
          <p:nvPr>
            <p:ph type="body" idx="4294967295"/>
          </p:nvPr>
        </p:nvSpPr>
        <p:spPr>
          <a:xfrm>
            <a:off x="4910125" y="1028400"/>
            <a:ext cx="423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300">
                <a:latin typeface="Lato"/>
                <a:ea typeface="Lato"/>
                <a:cs typeface="Lato"/>
                <a:sym typeface="Lato"/>
              </a:rPr>
            </a:br>
            <a:r>
              <a:rPr lang="en" sz="1300">
                <a:latin typeface="Lato"/>
                <a:ea typeface="Lato"/>
                <a:cs typeface="Lato"/>
                <a:sym typeface="Lato"/>
              </a:rPr>
              <a:t>Goal was 5-10ms; achieved &lt;2ms for writes; &lt; 1ms for  reads</a:t>
            </a:r>
            <a:endParaRPr sz="1300">
              <a:latin typeface="Lato"/>
              <a:ea typeface="Lato"/>
              <a:cs typeface="Lato"/>
              <a:sym typeface="Lato"/>
            </a:endParaRPr>
          </a:p>
          <a:p>
            <a:pPr marL="0" lvl="0" indent="0" algn="l" rtl="0">
              <a:spcBef>
                <a:spcPts val="2500"/>
              </a:spcBef>
              <a:spcAft>
                <a:spcPts val="0"/>
              </a:spcAft>
              <a:buNone/>
            </a:pPr>
            <a:r>
              <a:rPr lang="en" sz="1300">
                <a:latin typeface="Lato"/>
                <a:ea typeface="Lato"/>
                <a:cs typeface="Lato"/>
                <a:sym typeface="Lato"/>
              </a:rPr>
              <a:t>30TB with 5x compression; ~3500  transactions/sec</a:t>
            </a:r>
            <a:br>
              <a:rPr lang="en" sz="1300">
                <a:latin typeface="Lato"/>
                <a:ea typeface="Lato"/>
                <a:cs typeface="Lato"/>
                <a:sym typeface="Lato"/>
              </a:rPr>
            </a:br>
            <a:r>
              <a:rPr lang="en" sz="1300">
                <a:latin typeface="Lato"/>
                <a:ea typeface="Lato"/>
                <a:cs typeface="Lato"/>
                <a:sym typeface="Lato"/>
              </a:rPr>
              <a:t>Using TTL to auto-expire old data</a:t>
            </a:r>
            <a:endParaRPr sz="1300">
              <a:latin typeface="Lato"/>
              <a:ea typeface="Lato"/>
              <a:cs typeface="Lato"/>
              <a:sym typeface="Lato"/>
            </a:endParaRPr>
          </a:p>
          <a:p>
            <a:pPr marL="0" lvl="0" indent="0" algn="l" rtl="0">
              <a:spcBef>
                <a:spcPts val="2500"/>
              </a:spcBef>
              <a:spcAft>
                <a:spcPts val="0"/>
              </a:spcAft>
              <a:buNone/>
            </a:pPr>
            <a:r>
              <a:rPr lang="en" sz="1300">
                <a:latin typeface="Lato"/>
                <a:ea typeface="Lato"/>
                <a:cs typeface="Lato"/>
                <a:sym typeface="Lato"/>
              </a:rPr>
              <a:t>Require a low cost of storage, and low cost of operation Achieved lower TCO than MongoDB or DynamoDB</a:t>
            </a:r>
            <a:endParaRPr sz="1300">
              <a:latin typeface="Lato"/>
              <a:ea typeface="Lato"/>
              <a:cs typeface="Lato"/>
              <a:sym typeface="Lato"/>
            </a:endParaRPr>
          </a:p>
          <a:p>
            <a:pPr marL="0" lvl="0" indent="0" algn="l" rtl="0">
              <a:spcBef>
                <a:spcPts val="2500"/>
              </a:spcBef>
              <a:spcAft>
                <a:spcPts val="2500"/>
              </a:spcAft>
              <a:buNone/>
            </a:pPr>
            <a:r>
              <a:rPr lang="en" sz="1300">
                <a:latin typeface="Lato"/>
                <a:ea typeface="Lato"/>
                <a:cs typeface="Lato"/>
                <a:sym typeface="Lato"/>
              </a:rPr>
              <a:t>Every truck, everywhere, every event -- all of the time</a:t>
            </a:r>
            <a:endParaRPr sz="1300">
              <a:latin typeface="Lato"/>
              <a:ea typeface="Lato"/>
              <a:cs typeface="Lato"/>
              <a:sym typeface="Lato"/>
            </a:endParaRPr>
          </a:p>
        </p:txBody>
      </p:sp>
      <p:grpSp>
        <p:nvGrpSpPr>
          <p:cNvPr id="430" name="Google Shape;430;p42"/>
          <p:cNvGrpSpPr/>
          <p:nvPr/>
        </p:nvGrpSpPr>
        <p:grpSpPr>
          <a:xfrm>
            <a:off x="4230713" y="1189250"/>
            <a:ext cx="810300" cy="2614349"/>
            <a:chOff x="4535513" y="1265450"/>
            <a:chExt cx="810300" cy="2614349"/>
          </a:xfrm>
        </p:grpSpPr>
        <p:sp>
          <p:nvSpPr>
            <p:cNvPr id="431" name="Google Shape;431;p42"/>
            <p:cNvSpPr txBox="1"/>
            <p:nvPr/>
          </p:nvSpPr>
          <p:spPr>
            <a:xfrm>
              <a:off x="4535525" y="1265450"/>
              <a:ext cx="789600" cy="328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Low Latency</a:t>
              </a:r>
              <a:endParaRPr sz="800" b="1">
                <a:solidFill>
                  <a:srgbClr val="000041"/>
                </a:solidFill>
                <a:latin typeface="Lato"/>
                <a:ea typeface="Lato"/>
                <a:cs typeface="Lato"/>
                <a:sym typeface="Lato"/>
              </a:endParaRPr>
            </a:p>
          </p:txBody>
        </p:sp>
        <p:sp>
          <p:nvSpPr>
            <p:cNvPr id="432" name="Google Shape;432;p42"/>
            <p:cNvSpPr txBox="1"/>
            <p:nvPr/>
          </p:nvSpPr>
          <p:spPr>
            <a:xfrm>
              <a:off x="4535513" y="3328825"/>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 Resilience</a:t>
              </a:r>
              <a:endParaRPr sz="800" b="1">
                <a:solidFill>
                  <a:srgbClr val="000041"/>
                </a:solidFill>
                <a:latin typeface="Lato"/>
                <a:ea typeface="Lato"/>
                <a:cs typeface="Lato"/>
                <a:sym typeface="Lato"/>
              </a:endParaRPr>
            </a:p>
          </p:txBody>
        </p:sp>
        <p:pic>
          <p:nvPicPr>
            <p:cNvPr id="433" name="Google Shape;433;p42"/>
            <p:cNvPicPr preferRelativeResize="0"/>
            <p:nvPr/>
          </p:nvPicPr>
          <p:blipFill>
            <a:blip r:embed="rId3">
              <a:alphaModFix/>
            </a:blip>
            <a:stretch>
              <a:fillRect/>
            </a:stretch>
          </p:blipFill>
          <p:spPr>
            <a:xfrm>
              <a:off x="4784746" y="1504661"/>
              <a:ext cx="311878" cy="311892"/>
            </a:xfrm>
            <a:prstGeom prst="rect">
              <a:avLst/>
            </a:prstGeom>
            <a:noFill/>
            <a:ln>
              <a:noFill/>
            </a:ln>
          </p:spPr>
        </p:pic>
        <p:pic>
          <p:nvPicPr>
            <p:cNvPr id="434" name="Google Shape;434;p42"/>
            <p:cNvPicPr preferRelativeResize="0"/>
            <p:nvPr/>
          </p:nvPicPr>
          <p:blipFill>
            <a:blip r:embed="rId4">
              <a:alphaModFix/>
            </a:blip>
            <a:stretch>
              <a:fillRect/>
            </a:stretch>
          </p:blipFill>
          <p:spPr>
            <a:xfrm>
              <a:off x="4784759" y="3567907"/>
              <a:ext cx="311878" cy="311892"/>
            </a:xfrm>
            <a:prstGeom prst="rect">
              <a:avLst/>
            </a:prstGeom>
            <a:noFill/>
            <a:ln>
              <a:noFill/>
            </a:ln>
          </p:spPr>
        </p:pic>
        <p:sp>
          <p:nvSpPr>
            <p:cNvPr id="435" name="Google Shape;435;p42"/>
            <p:cNvSpPr txBox="1"/>
            <p:nvPr/>
          </p:nvSpPr>
          <p:spPr>
            <a:xfrm>
              <a:off x="4596425" y="1947897"/>
              <a:ext cx="688500" cy="31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Scalability</a:t>
              </a:r>
              <a:endParaRPr sz="800" b="1">
                <a:solidFill>
                  <a:srgbClr val="000041"/>
                </a:solidFill>
                <a:latin typeface="Lato"/>
                <a:ea typeface="Lato"/>
                <a:cs typeface="Lato"/>
                <a:sym typeface="Lato"/>
              </a:endParaRPr>
            </a:p>
          </p:txBody>
        </p:sp>
        <p:pic>
          <p:nvPicPr>
            <p:cNvPr id="436" name="Google Shape;436;p42"/>
            <p:cNvPicPr preferRelativeResize="0"/>
            <p:nvPr/>
          </p:nvPicPr>
          <p:blipFill>
            <a:blip r:embed="rId5">
              <a:alphaModFix/>
            </a:blip>
            <a:stretch>
              <a:fillRect/>
            </a:stretch>
          </p:blipFill>
          <p:spPr>
            <a:xfrm>
              <a:off x="4784749" y="2164898"/>
              <a:ext cx="311878" cy="311892"/>
            </a:xfrm>
            <a:prstGeom prst="rect">
              <a:avLst/>
            </a:prstGeom>
            <a:noFill/>
            <a:ln>
              <a:noFill/>
            </a:ln>
          </p:spPr>
        </p:pic>
      </p:grpSp>
      <p:pic>
        <p:nvPicPr>
          <p:cNvPr id="437" name="Google Shape;437;p42"/>
          <p:cNvPicPr preferRelativeResize="0"/>
          <p:nvPr/>
        </p:nvPicPr>
        <p:blipFill>
          <a:blip r:embed="rId6">
            <a:alphaModFix/>
          </a:blip>
          <a:stretch>
            <a:fillRect/>
          </a:stretch>
        </p:blipFill>
        <p:spPr>
          <a:xfrm>
            <a:off x="4439088" y="2816750"/>
            <a:ext cx="393575" cy="393600"/>
          </a:xfrm>
          <a:prstGeom prst="rect">
            <a:avLst/>
          </a:prstGeom>
          <a:noFill/>
          <a:ln>
            <a:noFill/>
          </a:ln>
        </p:spPr>
      </p:pic>
      <p:sp>
        <p:nvSpPr>
          <p:cNvPr id="438" name="Google Shape;438;p42"/>
          <p:cNvSpPr txBox="1"/>
          <p:nvPr/>
        </p:nvSpPr>
        <p:spPr>
          <a:xfrm>
            <a:off x="4175538" y="2630913"/>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TCO</a:t>
            </a:r>
            <a:endParaRPr sz="800" b="1">
              <a:solidFill>
                <a:srgbClr val="000041"/>
              </a:solidFill>
              <a:latin typeface="Lato"/>
              <a:ea typeface="Lato"/>
              <a:cs typeface="Lato"/>
              <a:sym typeface="Lato"/>
            </a:endParaRPr>
          </a:p>
        </p:txBody>
      </p:sp>
      <p:pic>
        <p:nvPicPr>
          <p:cNvPr id="439" name="Google Shape;439;p42"/>
          <p:cNvPicPr preferRelativeResize="0"/>
          <p:nvPr/>
        </p:nvPicPr>
        <p:blipFill>
          <a:blip r:embed="rId7">
            <a:alphaModFix/>
          </a:blip>
          <a:stretch>
            <a:fillRect/>
          </a:stretch>
        </p:blipFill>
        <p:spPr>
          <a:xfrm>
            <a:off x="311700" y="186100"/>
            <a:ext cx="1908101" cy="498850"/>
          </a:xfrm>
          <a:prstGeom prst="rect">
            <a:avLst/>
          </a:prstGeom>
          <a:noFill/>
          <a:ln>
            <a:noFill/>
          </a:ln>
        </p:spPr>
      </p:pic>
      <p:pic>
        <p:nvPicPr>
          <p:cNvPr id="440" name="Google Shape;440;p42"/>
          <p:cNvPicPr preferRelativeResize="0"/>
          <p:nvPr/>
        </p:nvPicPr>
        <p:blipFill>
          <a:blip r:embed="rId8">
            <a:alphaModFix/>
          </a:blip>
          <a:stretch>
            <a:fillRect/>
          </a:stretch>
        </p:blipFill>
        <p:spPr>
          <a:xfrm>
            <a:off x="699075" y="758800"/>
            <a:ext cx="2641754" cy="2287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3"/>
          <p:cNvSpPr txBox="1">
            <a:spLocks noGrp="1"/>
          </p:cNvSpPr>
          <p:nvPr>
            <p:ph type="title"/>
          </p:nvPr>
        </p:nvSpPr>
        <p:spPr>
          <a:xfrm>
            <a:off x="311700" y="1861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a:ea typeface="Lato"/>
                <a:cs typeface="Lato"/>
                <a:sym typeface="Lato"/>
              </a:rPr>
              <a:t>Internet of Things</a:t>
            </a:r>
            <a:endParaRPr>
              <a:latin typeface="Lato"/>
              <a:ea typeface="Lato"/>
              <a:cs typeface="Lato"/>
              <a:sym typeface="Lato"/>
            </a:endParaRPr>
          </a:p>
        </p:txBody>
      </p:sp>
      <p:sp>
        <p:nvSpPr>
          <p:cNvPr id="446" name="Google Shape;446;p43"/>
          <p:cNvSpPr txBox="1">
            <a:spLocks noGrp="1"/>
          </p:cNvSpPr>
          <p:nvPr>
            <p:ph type="body" idx="4294967295"/>
          </p:nvPr>
        </p:nvSpPr>
        <p:spPr>
          <a:xfrm>
            <a:off x="311700" y="2989750"/>
            <a:ext cx="3682500" cy="1607400"/>
          </a:xfrm>
          <a:prstGeom prst="rect">
            <a:avLst/>
          </a:prstGeom>
        </p:spPr>
        <p:txBody>
          <a:bodyPr spcFirstLastPara="1" wrap="square" lIns="91425" tIns="91425" rIns="91425" bIns="91425" anchor="t" anchorCtr="0">
            <a:noAutofit/>
          </a:bodyPr>
          <a:lstStyle/>
          <a:p>
            <a:pPr marL="228600" lvl="0" indent="-196850" algn="l" rtl="0">
              <a:spcBef>
                <a:spcPts val="0"/>
              </a:spcBef>
              <a:spcAft>
                <a:spcPts val="0"/>
              </a:spcAft>
              <a:buSzPts val="1300"/>
              <a:buFont typeface="Lato"/>
              <a:buChar char="●"/>
            </a:pPr>
            <a:r>
              <a:rPr lang="en" sz="1300">
                <a:latin typeface="Lato"/>
                <a:ea typeface="Lato"/>
                <a:cs typeface="Lato"/>
                <a:sym typeface="Lato"/>
              </a:rPr>
              <a:t>Smart Wifi Platform</a:t>
            </a:r>
            <a:endParaRPr sz="1300">
              <a:latin typeface="Lato"/>
              <a:ea typeface="Lato"/>
              <a:cs typeface="Lato"/>
              <a:sym typeface="Lato"/>
            </a:endParaRPr>
          </a:p>
          <a:p>
            <a:pPr marL="228600" lvl="0" indent="-196850" algn="l" rtl="0">
              <a:spcBef>
                <a:spcPts val="1000"/>
              </a:spcBef>
              <a:spcAft>
                <a:spcPts val="0"/>
              </a:spcAft>
              <a:buSzPts val="1300"/>
              <a:buFont typeface="Lato"/>
              <a:buChar char="●"/>
            </a:pPr>
            <a:r>
              <a:rPr lang="en" sz="1300">
                <a:latin typeface="Lato"/>
                <a:ea typeface="Lato"/>
                <a:cs typeface="Lato"/>
                <a:sym typeface="Lato"/>
              </a:rPr>
              <a:t>Powers millions of smarthomes</a:t>
            </a:r>
            <a:endParaRPr sz="1300">
              <a:latin typeface="Lato"/>
              <a:ea typeface="Lato"/>
              <a:cs typeface="Lato"/>
              <a:sym typeface="Lato"/>
            </a:endParaRPr>
          </a:p>
          <a:p>
            <a:pPr marL="228600" lvl="0" indent="-196850" algn="l" rtl="0">
              <a:spcBef>
                <a:spcPts val="1000"/>
              </a:spcBef>
              <a:spcAft>
                <a:spcPts val="1000"/>
              </a:spcAft>
              <a:buSzPts val="1300"/>
              <a:buFont typeface="Lato"/>
              <a:buChar char="●"/>
            </a:pPr>
            <a:r>
              <a:rPr lang="en" sz="1300">
                <a:latin typeface="Lato"/>
                <a:ea typeface="Lato"/>
                <a:cs typeface="Lato"/>
                <a:sym typeface="Lato"/>
              </a:rPr>
              <a:t>Plume’s customers are the world’s largest ISPs including Comcast, Sky and Bell Canada</a:t>
            </a:r>
            <a:endParaRPr sz="1300">
              <a:latin typeface="Lato"/>
              <a:ea typeface="Lato"/>
              <a:cs typeface="Lato"/>
              <a:sym typeface="Lato"/>
            </a:endParaRPr>
          </a:p>
        </p:txBody>
      </p:sp>
      <p:sp>
        <p:nvSpPr>
          <p:cNvPr id="447" name="Google Shape;447;p43"/>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48" name="Google Shape;448;p43"/>
          <p:cNvSpPr txBox="1">
            <a:spLocks noGrp="1"/>
          </p:cNvSpPr>
          <p:nvPr>
            <p:ph type="body" idx="4294967295"/>
          </p:nvPr>
        </p:nvSpPr>
        <p:spPr>
          <a:xfrm>
            <a:off x="4910100" y="1113050"/>
            <a:ext cx="423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Each device creates hundreds of events which need to get persisted with low latency</a:t>
            </a:r>
            <a:endParaRPr sz="1300">
              <a:latin typeface="Lato"/>
              <a:ea typeface="Lato"/>
              <a:cs typeface="Lato"/>
              <a:sym typeface="Lato"/>
            </a:endParaRPr>
          </a:p>
          <a:p>
            <a:pPr marL="0" lvl="0" indent="0" algn="l" rtl="0">
              <a:spcBef>
                <a:spcPts val="2000"/>
              </a:spcBef>
              <a:spcAft>
                <a:spcPts val="0"/>
              </a:spcAft>
              <a:buNone/>
            </a:pPr>
            <a:r>
              <a:rPr lang="en" sz="1300">
                <a:latin typeface="Lato"/>
                <a:ea typeface="Lato"/>
                <a:cs typeface="Lato"/>
                <a:sym typeface="Lato"/>
              </a:rPr>
              <a:t>+27B ops/day &amp; +35TB dataset. Projected 2020 growth: +75B ops/day &amp; +85TB dataset</a:t>
            </a:r>
            <a:endParaRPr sz="1300">
              <a:latin typeface="Lato"/>
              <a:ea typeface="Lato"/>
              <a:cs typeface="Lato"/>
              <a:sym typeface="Lato"/>
            </a:endParaRPr>
          </a:p>
          <a:p>
            <a:pPr marL="0" lvl="0" indent="0" algn="l" rtl="0">
              <a:spcBef>
                <a:spcPts val="2500"/>
              </a:spcBef>
              <a:spcAft>
                <a:spcPts val="0"/>
              </a:spcAft>
              <a:buNone/>
            </a:pPr>
            <a:r>
              <a:rPr lang="en" sz="1300">
                <a:latin typeface="Lato"/>
                <a:ea typeface="Lato"/>
                <a:cs typeface="Lato"/>
                <a:sym typeface="Lato"/>
              </a:rPr>
              <a:t>Deployed on AWS in Plume’s VPC and partner VPCs</a:t>
            </a:r>
            <a:endParaRPr sz="1300">
              <a:latin typeface="Lato"/>
              <a:ea typeface="Lato"/>
              <a:cs typeface="Lato"/>
              <a:sym typeface="Lato"/>
            </a:endParaRPr>
          </a:p>
          <a:p>
            <a:pPr marL="0" lvl="0" indent="0" algn="l" rtl="0">
              <a:spcBef>
                <a:spcPts val="2500"/>
              </a:spcBef>
              <a:spcAft>
                <a:spcPts val="0"/>
              </a:spcAft>
              <a:buNone/>
            </a:pPr>
            <a:r>
              <a:rPr lang="en" sz="1300">
                <a:latin typeface="Lato"/>
                <a:ea typeface="Lato"/>
                <a:cs typeface="Lato"/>
                <a:sym typeface="Lato"/>
              </a:rPr>
              <a:t>Multi-AZ, Multi-Region deployment. GDPR Compliance</a:t>
            </a:r>
            <a:endParaRPr sz="1300">
              <a:latin typeface="Lato"/>
              <a:ea typeface="Lato"/>
              <a:cs typeface="Lato"/>
              <a:sym typeface="Lato"/>
            </a:endParaRPr>
          </a:p>
          <a:p>
            <a:pPr marL="0" lvl="0" indent="0" algn="l" rtl="0">
              <a:spcBef>
                <a:spcPts val="2500"/>
              </a:spcBef>
              <a:spcAft>
                <a:spcPts val="2500"/>
              </a:spcAft>
              <a:buNone/>
            </a:pPr>
            <a:r>
              <a:rPr lang="en" sz="1300">
                <a:latin typeface="Lato"/>
                <a:ea typeface="Lato"/>
                <a:cs typeface="Lato"/>
                <a:sym typeface="Lato"/>
              </a:rPr>
              <a:t>Every device, all over the world, all of the time</a:t>
            </a:r>
            <a:endParaRPr sz="1300">
              <a:latin typeface="Lato"/>
              <a:ea typeface="Lato"/>
              <a:cs typeface="Lato"/>
              <a:sym typeface="Lato"/>
            </a:endParaRPr>
          </a:p>
        </p:txBody>
      </p:sp>
      <p:pic>
        <p:nvPicPr>
          <p:cNvPr id="449" name="Google Shape;449;p43"/>
          <p:cNvPicPr preferRelativeResize="0"/>
          <p:nvPr/>
        </p:nvPicPr>
        <p:blipFill>
          <a:blip r:embed="rId3">
            <a:alphaModFix/>
          </a:blip>
          <a:stretch>
            <a:fillRect/>
          </a:stretch>
        </p:blipFill>
        <p:spPr>
          <a:xfrm>
            <a:off x="694300" y="825723"/>
            <a:ext cx="2527475" cy="2023250"/>
          </a:xfrm>
          <a:prstGeom prst="rect">
            <a:avLst/>
          </a:prstGeom>
          <a:noFill/>
          <a:ln>
            <a:noFill/>
          </a:ln>
        </p:spPr>
      </p:pic>
      <p:grpSp>
        <p:nvGrpSpPr>
          <p:cNvPr id="450" name="Google Shape;450;p43"/>
          <p:cNvGrpSpPr/>
          <p:nvPr/>
        </p:nvGrpSpPr>
        <p:grpSpPr>
          <a:xfrm>
            <a:off x="4157988" y="1113052"/>
            <a:ext cx="920700" cy="3080547"/>
            <a:chOff x="4462788" y="1189252"/>
            <a:chExt cx="920700" cy="3080547"/>
          </a:xfrm>
        </p:grpSpPr>
        <p:sp>
          <p:nvSpPr>
            <p:cNvPr id="451" name="Google Shape;451;p43"/>
            <p:cNvSpPr txBox="1"/>
            <p:nvPr/>
          </p:nvSpPr>
          <p:spPr>
            <a:xfrm>
              <a:off x="4636488" y="1189252"/>
              <a:ext cx="573300" cy="328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Low Latency</a:t>
              </a:r>
              <a:endParaRPr sz="800" b="1">
                <a:solidFill>
                  <a:srgbClr val="000041"/>
                </a:solidFill>
                <a:latin typeface="Lato"/>
                <a:ea typeface="Lato"/>
                <a:cs typeface="Lato"/>
                <a:sym typeface="Lato"/>
              </a:endParaRPr>
            </a:p>
          </p:txBody>
        </p:sp>
        <p:sp>
          <p:nvSpPr>
            <p:cNvPr id="452" name="Google Shape;452;p43"/>
            <p:cNvSpPr txBox="1"/>
            <p:nvPr/>
          </p:nvSpPr>
          <p:spPr>
            <a:xfrm>
              <a:off x="4596425" y="1947897"/>
              <a:ext cx="688500" cy="31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Scalability</a:t>
              </a:r>
              <a:endParaRPr sz="800" b="1">
                <a:solidFill>
                  <a:srgbClr val="000041"/>
                </a:solidFill>
                <a:latin typeface="Lato"/>
                <a:ea typeface="Lato"/>
                <a:cs typeface="Lato"/>
                <a:sym typeface="Lato"/>
              </a:endParaRPr>
            </a:p>
          </p:txBody>
        </p:sp>
        <p:sp>
          <p:nvSpPr>
            <p:cNvPr id="453" name="Google Shape;453;p43"/>
            <p:cNvSpPr txBox="1"/>
            <p:nvPr/>
          </p:nvSpPr>
          <p:spPr>
            <a:xfrm>
              <a:off x="4535513" y="3709825"/>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Resilience</a:t>
              </a:r>
              <a:endParaRPr sz="800" b="1">
                <a:solidFill>
                  <a:srgbClr val="000041"/>
                </a:solidFill>
                <a:latin typeface="Lato"/>
                <a:ea typeface="Lato"/>
                <a:cs typeface="Lato"/>
                <a:sym typeface="Lato"/>
              </a:endParaRPr>
            </a:p>
          </p:txBody>
        </p:sp>
        <p:sp>
          <p:nvSpPr>
            <p:cNvPr id="454" name="Google Shape;454;p43"/>
            <p:cNvSpPr txBox="1"/>
            <p:nvPr/>
          </p:nvSpPr>
          <p:spPr>
            <a:xfrm>
              <a:off x="4462788" y="2537938"/>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MultiCloud</a:t>
              </a:r>
              <a:endParaRPr sz="800" b="1">
                <a:solidFill>
                  <a:srgbClr val="000041"/>
                </a:solidFill>
                <a:latin typeface="Lato"/>
                <a:ea typeface="Lato"/>
                <a:cs typeface="Lato"/>
                <a:sym typeface="Lato"/>
              </a:endParaRPr>
            </a:p>
          </p:txBody>
        </p:sp>
        <p:sp>
          <p:nvSpPr>
            <p:cNvPr id="455" name="Google Shape;455;p43"/>
            <p:cNvSpPr txBox="1"/>
            <p:nvPr/>
          </p:nvSpPr>
          <p:spPr>
            <a:xfrm>
              <a:off x="4535551" y="3131413"/>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Geo Distribution</a:t>
              </a:r>
              <a:endParaRPr sz="800" b="1">
                <a:solidFill>
                  <a:srgbClr val="000041"/>
                </a:solidFill>
                <a:latin typeface="Lato"/>
                <a:ea typeface="Lato"/>
                <a:cs typeface="Lato"/>
                <a:sym typeface="Lato"/>
              </a:endParaRPr>
            </a:p>
          </p:txBody>
        </p:sp>
        <p:pic>
          <p:nvPicPr>
            <p:cNvPr id="456" name="Google Shape;456;p43"/>
            <p:cNvPicPr preferRelativeResize="0"/>
            <p:nvPr/>
          </p:nvPicPr>
          <p:blipFill>
            <a:blip r:embed="rId4">
              <a:alphaModFix/>
            </a:blip>
            <a:stretch>
              <a:fillRect/>
            </a:stretch>
          </p:blipFill>
          <p:spPr>
            <a:xfrm>
              <a:off x="4784749" y="2164898"/>
              <a:ext cx="311878" cy="311892"/>
            </a:xfrm>
            <a:prstGeom prst="rect">
              <a:avLst/>
            </a:prstGeom>
            <a:noFill/>
            <a:ln>
              <a:noFill/>
            </a:ln>
          </p:spPr>
        </p:pic>
        <p:pic>
          <p:nvPicPr>
            <p:cNvPr id="457" name="Google Shape;457;p43"/>
            <p:cNvPicPr preferRelativeResize="0"/>
            <p:nvPr/>
          </p:nvPicPr>
          <p:blipFill>
            <a:blip r:embed="rId5">
              <a:alphaModFix/>
            </a:blip>
            <a:stretch>
              <a:fillRect/>
            </a:stretch>
          </p:blipFill>
          <p:spPr>
            <a:xfrm>
              <a:off x="4794441" y="3416856"/>
              <a:ext cx="292438" cy="293535"/>
            </a:xfrm>
            <a:prstGeom prst="rect">
              <a:avLst/>
            </a:prstGeom>
            <a:noFill/>
            <a:ln>
              <a:noFill/>
            </a:ln>
          </p:spPr>
        </p:pic>
        <p:pic>
          <p:nvPicPr>
            <p:cNvPr id="458" name="Google Shape;458;p43"/>
            <p:cNvPicPr preferRelativeResize="0"/>
            <p:nvPr/>
          </p:nvPicPr>
          <p:blipFill>
            <a:blip r:embed="rId6">
              <a:alphaModFix/>
            </a:blip>
            <a:stretch>
              <a:fillRect/>
            </a:stretch>
          </p:blipFill>
          <p:spPr>
            <a:xfrm>
              <a:off x="4784734" y="1517461"/>
              <a:ext cx="311878" cy="311892"/>
            </a:xfrm>
            <a:prstGeom prst="rect">
              <a:avLst/>
            </a:prstGeom>
            <a:noFill/>
            <a:ln>
              <a:noFill/>
            </a:ln>
          </p:spPr>
        </p:pic>
        <p:pic>
          <p:nvPicPr>
            <p:cNvPr id="459" name="Google Shape;459;p43"/>
            <p:cNvPicPr preferRelativeResize="0"/>
            <p:nvPr/>
          </p:nvPicPr>
          <p:blipFill>
            <a:blip r:embed="rId7">
              <a:alphaModFix/>
            </a:blip>
            <a:stretch>
              <a:fillRect/>
            </a:stretch>
          </p:blipFill>
          <p:spPr>
            <a:xfrm>
              <a:off x="4794481" y="2791556"/>
              <a:ext cx="292438" cy="292464"/>
            </a:xfrm>
            <a:prstGeom prst="rect">
              <a:avLst/>
            </a:prstGeom>
            <a:noFill/>
            <a:ln>
              <a:noFill/>
            </a:ln>
          </p:spPr>
        </p:pic>
        <p:pic>
          <p:nvPicPr>
            <p:cNvPr id="460" name="Google Shape;460;p43"/>
            <p:cNvPicPr preferRelativeResize="0"/>
            <p:nvPr/>
          </p:nvPicPr>
          <p:blipFill>
            <a:blip r:embed="rId8">
              <a:alphaModFix/>
            </a:blip>
            <a:stretch>
              <a:fillRect/>
            </a:stretch>
          </p:blipFill>
          <p:spPr>
            <a:xfrm>
              <a:off x="4784759" y="3957907"/>
              <a:ext cx="311878" cy="311892"/>
            </a:xfrm>
            <a:prstGeom prst="rect">
              <a:avLst/>
            </a:prstGeom>
            <a:noFill/>
            <a:ln>
              <a:noFill/>
            </a:ln>
          </p:spPr>
        </p:pic>
      </p:grpSp>
      <p:pic>
        <p:nvPicPr>
          <p:cNvPr id="461" name="Google Shape;461;p43"/>
          <p:cNvPicPr preferRelativeResize="0"/>
          <p:nvPr/>
        </p:nvPicPr>
        <p:blipFill rotWithShape="1">
          <a:blip r:embed="rId9">
            <a:alphaModFix/>
          </a:blip>
          <a:srcRect t="32773" b="33613"/>
          <a:stretch/>
        </p:blipFill>
        <p:spPr>
          <a:xfrm>
            <a:off x="311700" y="73389"/>
            <a:ext cx="1819449" cy="6115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4"/>
          <p:cNvSpPr txBox="1">
            <a:spLocks noGrp="1"/>
          </p:cNvSpPr>
          <p:nvPr>
            <p:ph type="title"/>
          </p:nvPr>
        </p:nvSpPr>
        <p:spPr>
          <a:xfrm>
            <a:off x="311700" y="1861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a:ea typeface="Lato"/>
                <a:cs typeface="Lato"/>
                <a:sym typeface="Lato"/>
              </a:rPr>
              <a:t>Online-Retail</a:t>
            </a:r>
            <a:endParaRPr>
              <a:latin typeface="Lato"/>
              <a:ea typeface="Lato"/>
              <a:cs typeface="Lato"/>
              <a:sym typeface="Lato"/>
            </a:endParaRPr>
          </a:p>
        </p:txBody>
      </p:sp>
      <p:sp>
        <p:nvSpPr>
          <p:cNvPr id="467" name="Google Shape;467;p44"/>
          <p:cNvSpPr txBox="1">
            <a:spLocks noGrp="1"/>
          </p:cNvSpPr>
          <p:nvPr>
            <p:ph type="body" idx="4294967295"/>
          </p:nvPr>
        </p:nvSpPr>
        <p:spPr>
          <a:xfrm>
            <a:off x="569650" y="3123500"/>
            <a:ext cx="3355800" cy="1275900"/>
          </a:xfrm>
          <a:prstGeom prst="rect">
            <a:avLst/>
          </a:prstGeom>
        </p:spPr>
        <p:txBody>
          <a:bodyPr spcFirstLastPara="1" wrap="square" lIns="91425" tIns="91425" rIns="91425" bIns="91425" anchor="t" anchorCtr="0">
            <a:noAutofit/>
          </a:bodyPr>
          <a:lstStyle/>
          <a:p>
            <a:pPr marL="285750" lvl="0" indent="-196850" algn="l" rtl="0">
              <a:spcBef>
                <a:spcPts val="0"/>
              </a:spcBef>
              <a:spcAft>
                <a:spcPts val="0"/>
              </a:spcAft>
              <a:buSzPts val="1300"/>
              <a:buFont typeface="Lato"/>
              <a:buChar char="●"/>
            </a:pPr>
            <a:r>
              <a:rPr lang="en" sz="1300">
                <a:latin typeface="Lato"/>
                <a:ea typeface="Lato"/>
                <a:cs typeface="Lato"/>
                <a:sym typeface="Lato"/>
              </a:rPr>
              <a:t>Retail Experience Management</a:t>
            </a:r>
            <a:endParaRPr sz="1300">
              <a:latin typeface="Lato"/>
              <a:ea typeface="Lato"/>
              <a:cs typeface="Lato"/>
              <a:sym typeface="Lato"/>
            </a:endParaRPr>
          </a:p>
          <a:p>
            <a:pPr marL="285750" lvl="0" indent="-196850" algn="l" rtl="0">
              <a:spcBef>
                <a:spcPts val="1000"/>
              </a:spcBef>
              <a:spcAft>
                <a:spcPts val="0"/>
              </a:spcAft>
              <a:buSzPts val="1300"/>
              <a:buFont typeface="Lato"/>
              <a:buChar char="●"/>
            </a:pPr>
            <a:r>
              <a:rPr lang="en" sz="1300">
                <a:latin typeface="Lato"/>
                <a:ea typeface="Lato"/>
                <a:cs typeface="Lato"/>
                <a:sym typeface="Lato"/>
              </a:rPr>
              <a:t>Delivers personalized experiences for Gap, Neiman Marcus, Levis, etc. </a:t>
            </a:r>
            <a:endParaRPr sz="1300">
              <a:latin typeface="Lato"/>
              <a:ea typeface="Lato"/>
              <a:cs typeface="Lato"/>
              <a:sym typeface="Lato"/>
            </a:endParaRPr>
          </a:p>
          <a:p>
            <a:pPr marL="285750" lvl="0" indent="-196850" algn="l" rtl="0">
              <a:spcBef>
                <a:spcPts val="1000"/>
              </a:spcBef>
              <a:spcAft>
                <a:spcPts val="1000"/>
              </a:spcAft>
              <a:buSzPts val="1300"/>
              <a:buFont typeface="Lato"/>
              <a:buChar char="●"/>
            </a:pPr>
            <a:r>
              <a:rPr lang="en" sz="1300">
                <a:latin typeface="Lato"/>
                <a:ea typeface="Lato"/>
                <a:cs typeface="Lato"/>
                <a:sym typeface="Lato"/>
              </a:rPr>
              <a:t>10+ critical microservices on Yugabyte</a:t>
            </a:r>
            <a:endParaRPr sz="1300">
              <a:latin typeface="Lato"/>
              <a:ea typeface="Lato"/>
              <a:cs typeface="Lato"/>
              <a:sym typeface="Lato"/>
            </a:endParaRPr>
          </a:p>
        </p:txBody>
      </p:sp>
      <p:sp>
        <p:nvSpPr>
          <p:cNvPr id="468" name="Google Shape;468;p44"/>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69" name="Google Shape;469;p44"/>
          <p:cNvSpPr txBox="1">
            <a:spLocks noGrp="1"/>
          </p:cNvSpPr>
          <p:nvPr>
            <p:ph type="body" idx="4294967295"/>
          </p:nvPr>
        </p:nvSpPr>
        <p:spPr>
          <a:xfrm>
            <a:off x="5305075" y="1119900"/>
            <a:ext cx="3838800" cy="37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&lt;2ms read and &lt;10ms write latency</a:t>
            </a:r>
            <a:endParaRPr sz="1300">
              <a:latin typeface="Lato"/>
              <a:ea typeface="Lato"/>
              <a:cs typeface="Lato"/>
              <a:sym typeface="Lato"/>
            </a:endParaRPr>
          </a:p>
          <a:p>
            <a:pPr marL="0" lvl="0" indent="0" algn="l" rtl="0">
              <a:spcBef>
                <a:spcPts val="2200"/>
              </a:spcBef>
              <a:spcAft>
                <a:spcPts val="0"/>
              </a:spcAft>
              <a:buNone/>
            </a:pPr>
            <a:r>
              <a:rPr lang="en" sz="1300">
                <a:latin typeface="Lato"/>
                <a:ea typeface="Lato"/>
                <a:cs typeface="Lato"/>
                <a:sym typeface="Lato"/>
              </a:rPr>
              <a:t>2B+ ops/day with huge peaks around Black Friday and Cyber Monday.</a:t>
            </a:r>
            <a:endParaRPr sz="1300">
              <a:latin typeface="Lato"/>
              <a:ea typeface="Lato"/>
              <a:cs typeface="Lato"/>
              <a:sym typeface="Lato"/>
            </a:endParaRPr>
          </a:p>
          <a:p>
            <a:pPr marL="0" lvl="0" indent="0" algn="l" rtl="0">
              <a:spcBef>
                <a:spcPts val="2200"/>
              </a:spcBef>
              <a:spcAft>
                <a:spcPts val="0"/>
              </a:spcAft>
              <a:buNone/>
            </a:pPr>
            <a:r>
              <a:rPr lang="en" sz="1300">
                <a:latin typeface="Lato"/>
                <a:ea typeface="Lato"/>
                <a:cs typeface="Lato"/>
                <a:sym typeface="Lato"/>
              </a:rPr>
              <a:t>6 node, multiple-zone deployment.  GDPR compliance requires data locality and multi-region capabilities.</a:t>
            </a:r>
            <a:endParaRPr sz="1300">
              <a:latin typeface="Lato"/>
              <a:ea typeface="Lato"/>
              <a:cs typeface="Lato"/>
              <a:sym typeface="Lato"/>
            </a:endParaRPr>
          </a:p>
          <a:p>
            <a:pPr marL="0" lvl="0" indent="0" algn="l" rtl="0">
              <a:spcBef>
                <a:spcPts val="2200"/>
              </a:spcBef>
              <a:spcAft>
                <a:spcPts val="0"/>
              </a:spcAft>
              <a:buNone/>
            </a:pPr>
            <a:r>
              <a:rPr lang="en" sz="1300">
                <a:latin typeface="Lato"/>
                <a:ea typeface="Lato"/>
                <a:cs typeface="Lato"/>
                <a:sym typeface="Lato"/>
              </a:rPr>
              <a:t>No service interruptions during spikes</a:t>
            </a:r>
            <a:endParaRPr sz="1300">
              <a:latin typeface="Lato"/>
              <a:ea typeface="Lato"/>
              <a:cs typeface="Lato"/>
              <a:sym typeface="Lato"/>
            </a:endParaRPr>
          </a:p>
          <a:p>
            <a:pPr marL="0" lvl="0" indent="0" algn="l" rtl="0">
              <a:spcBef>
                <a:spcPts val="2200"/>
              </a:spcBef>
              <a:spcAft>
                <a:spcPts val="2200"/>
              </a:spcAft>
              <a:buNone/>
            </a:pPr>
            <a:r>
              <a:rPr lang="en" sz="1300">
                <a:latin typeface="Lato"/>
                <a:ea typeface="Lato"/>
                <a:cs typeface="Lato"/>
                <a:sym typeface="Lato"/>
              </a:rPr>
              <a:t>Achieved 4x lower TCO than DynamoDB, PostgreSQL, and Elasticache</a:t>
            </a:r>
            <a:endParaRPr sz="1300">
              <a:latin typeface="Lato"/>
              <a:ea typeface="Lato"/>
              <a:cs typeface="Lato"/>
              <a:sym typeface="Lato"/>
            </a:endParaRPr>
          </a:p>
        </p:txBody>
      </p:sp>
      <p:pic>
        <p:nvPicPr>
          <p:cNvPr id="470" name="Google Shape;470;p44"/>
          <p:cNvPicPr preferRelativeResize="0"/>
          <p:nvPr/>
        </p:nvPicPr>
        <p:blipFill rotWithShape="1">
          <a:blip r:embed="rId3">
            <a:alphaModFix/>
          </a:blip>
          <a:srcRect b="52714"/>
          <a:stretch/>
        </p:blipFill>
        <p:spPr>
          <a:xfrm>
            <a:off x="637610" y="1029800"/>
            <a:ext cx="2906914" cy="1970663"/>
          </a:xfrm>
          <a:prstGeom prst="rect">
            <a:avLst/>
          </a:prstGeom>
          <a:noFill/>
          <a:ln>
            <a:noFill/>
          </a:ln>
          <a:effectLst>
            <a:outerShdw blurRad="57150" dist="95250" dir="2820000" algn="bl" rotWithShape="0">
              <a:srgbClr val="000000">
                <a:alpha val="50000"/>
              </a:srgbClr>
            </a:outerShdw>
          </a:effectLst>
        </p:spPr>
      </p:pic>
      <p:grpSp>
        <p:nvGrpSpPr>
          <p:cNvPr id="471" name="Google Shape;471;p44"/>
          <p:cNvGrpSpPr/>
          <p:nvPr/>
        </p:nvGrpSpPr>
        <p:grpSpPr>
          <a:xfrm>
            <a:off x="4473300" y="1126650"/>
            <a:ext cx="920700" cy="3252100"/>
            <a:chOff x="3745175" y="986800"/>
            <a:chExt cx="920700" cy="3252100"/>
          </a:xfrm>
        </p:grpSpPr>
        <p:sp>
          <p:nvSpPr>
            <p:cNvPr id="472" name="Google Shape;472;p44"/>
            <p:cNvSpPr txBox="1"/>
            <p:nvPr/>
          </p:nvSpPr>
          <p:spPr>
            <a:xfrm>
              <a:off x="3814625" y="986800"/>
              <a:ext cx="810300" cy="328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Low Latency</a:t>
              </a:r>
              <a:endParaRPr sz="800" b="1">
                <a:solidFill>
                  <a:srgbClr val="000041"/>
                </a:solidFill>
                <a:latin typeface="Lato"/>
                <a:ea typeface="Lato"/>
                <a:cs typeface="Lato"/>
                <a:sym typeface="Lato"/>
              </a:endParaRPr>
            </a:p>
          </p:txBody>
        </p:sp>
        <p:sp>
          <p:nvSpPr>
            <p:cNvPr id="473" name="Google Shape;473;p44"/>
            <p:cNvSpPr txBox="1"/>
            <p:nvPr/>
          </p:nvSpPr>
          <p:spPr>
            <a:xfrm>
              <a:off x="3878825" y="1647822"/>
              <a:ext cx="688500" cy="31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Scalability</a:t>
              </a:r>
              <a:endParaRPr sz="800" b="1">
                <a:solidFill>
                  <a:srgbClr val="000041"/>
                </a:solidFill>
                <a:latin typeface="Lato"/>
                <a:ea typeface="Lato"/>
                <a:cs typeface="Lato"/>
                <a:sym typeface="Lato"/>
              </a:endParaRPr>
            </a:p>
          </p:txBody>
        </p:sp>
        <p:sp>
          <p:nvSpPr>
            <p:cNvPr id="474" name="Google Shape;474;p44"/>
            <p:cNvSpPr txBox="1"/>
            <p:nvPr/>
          </p:nvSpPr>
          <p:spPr>
            <a:xfrm>
              <a:off x="3817913" y="3145113"/>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Resilience</a:t>
              </a:r>
              <a:endParaRPr sz="800" b="1">
                <a:solidFill>
                  <a:srgbClr val="000041"/>
                </a:solidFill>
                <a:latin typeface="Lato"/>
                <a:ea typeface="Lato"/>
                <a:cs typeface="Lato"/>
                <a:sym typeface="Lato"/>
              </a:endParaRPr>
            </a:p>
          </p:txBody>
        </p:sp>
        <p:sp>
          <p:nvSpPr>
            <p:cNvPr id="475" name="Google Shape;475;p44"/>
            <p:cNvSpPr txBox="1"/>
            <p:nvPr/>
          </p:nvSpPr>
          <p:spPr>
            <a:xfrm>
              <a:off x="3745175" y="3653413"/>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TCO</a:t>
              </a:r>
              <a:endParaRPr sz="800" b="1">
                <a:solidFill>
                  <a:srgbClr val="000041"/>
                </a:solidFill>
                <a:latin typeface="Lato"/>
                <a:ea typeface="Lato"/>
                <a:cs typeface="Lato"/>
                <a:sym typeface="Lato"/>
              </a:endParaRPr>
            </a:p>
          </p:txBody>
        </p:sp>
        <p:sp>
          <p:nvSpPr>
            <p:cNvPr id="476" name="Google Shape;476;p44"/>
            <p:cNvSpPr txBox="1"/>
            <p:nvPr/>
          </p:nvSpPr>
          <p:spPr>
            <a:xfrm>
              <a:off x="3817951" y="2407838"/>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Geo Distribution</a:t>
              </a:r>
              <a:endParaRPr sz="800" b="1">
                <a:solidFill>
                  <a:srgbClr val="000041"/>
                </a:solidFill>
                <a:latin typeface="Lato"/>
                <a:ea typeface="Lato"/>
                <a:cs typeface="Lato"/>
                <a:sym typeface="Lato"/>
              </a:endParaRPr>
            </a:p>
          </p:txBody>
        </p:sp>
        <p:pic>
          <p:nvPicPr>
            <p:cNvPr id="477" name="Google Shape;477;p44"/>
            <p:cNvPicPr preferRelativeResize="0"/>
            <p:nvPr/>
          </p:nvPicPr>
          <p:blipFill>
            <a:blip r:embed="rId4">
              <a:alphaModFix/>
            </a:blip>
            <a:stretch>
              <a:fillRect/>
            </a:stretch>
          </p:blipFill>
          <p:spPr>
            <a:xfrm>
              <a:off x="4067149" y="1941023"/>
              <a:ext cx="311878" cy="311892"/>
            </a:xfrm>
            <a:prstGeom prst="rect">
              <a:avLst/>
            </a:prstGeom>
            <a:noFill/>
            <a:ln>
              <a:noFill/>
            </a:ln>
          </p:spPr>
        </p:pic>
        <p:pic>
          <p:nvPicPr>
            <p:cNvPr id="478" name="Google Shape;478;p44"/>
            <p:cNvPicPr preferRelativeResize="0"/>
            <p:nvPr/>
          </p:nvPicPr>
          <p:blipFill>
            <a:blip r:embed="rId5">
              <a:alphaModFix/>
            </a:blip>
            <a:stretch>
              <a:fillRect/>
            </a:stretch>
          </p:blipFill>
          <p:spPr>
            <a:xfrm>
              <a:off x="4076841" y="2721869"/>
              <a:ext cx="292438" cy="293535"/>
            </a:xfrm>
            <a:prstGeom prst="rect">
              <a:avLst/>
            </a:prstGeom>
            <a:noFill/>
            <a:ln>
              <a:noFill/>
            </a:ln>
          </p:spPr>
        </p:pic>
        <p:pic>
          <p:nvPicPr>
            <p:cNvPr id="479" name="Google Shape;479;p44"/>
            <p:cNvPicPr preferRelativeResize="0"/>
            <p:nvPr/>
          </p:nvPicPr>
          <p:blipFill>
            <a:blip r:embed="rId6">
              <a:alphaModFix/>
            </a:blip>
            <a:stretch>
              <a:fillRect/>
            </a:stretch>
          </p:blipFill>
          <p:spPr>
            <a:xfrm>
              <a:off x="4067134" y="1229511"/>
              <a:ext cx="311878" cy="311892"/>
            </a:xfrm>
            <a:prstGeom prst="rect">
              <a:avLst/>
            </a:prstGeom>
            <a:noFill/>
            <a:ln>
              <a:noFill/>
            </a:ln>
          </p:spPr>
        </p:pic>
        <p:pic>
          <p:nvPicPr>
            <p:cNvPr id="480" name="Google Shape;480;p44"/>
            <p:cNvPicPr preferRelativeResize="0"/>
            <p:nvPr/>
          </p:nvPicPr>
          <p:blipFill>
            <a:blip r:embed="rId7">
              <a:alphaModFix/>
            </a:blip>
            <a:stretch>
              <a:fillRect/>
            </a:stretch>
          </p:blipFill>
          <p:spPr>
            <a:xfrm>
              <a:off x="4049596" y="3364044"/>
              <a:ext cx="311878" cy="311892"/>
            </a:xfrm>
            <a:prstGeom prst="rect">
              <a:avLst/>
            </a:prstGeom>
            <a:noFill/>
            <a:ln>
              <a:noFill/>
            </a:ln>
          </p:spPr>
        </p:pic>
        <p:pic>
          <p:nvPicPr>
            <p:cNvPr id="481" name="Google Shape;481;p44"/>
            <p:cNvPicPr preferRelativeResize="0"/>
            <p:nvPr/>
          </p:nvPicPr>
          <p:blipFill>
            <a:blip r:embed="rId8">
              <a:alphaModFix/>
            </a:blip>
            <a:stretch>
              <a:fillRect/>
            </a:stretch>
          </p:blipFill>
          <p:spPr>
            <a:xfrm>
              <a:off x="4032075" y="3891908"/>
              <a:ext cx="346975" cy="346992"/>
            </a:xfrm>
            <a:prstGeom prst="rect">
              <a:avLst/>
            </a:prstGeom>
            <a:noFill/>
            <a:ln>
              <a:noFill/>
            </a:ln>
          </p:spPr>
        </p:pic>
      </p:grpSp>
      <p:pic>
        <p:nvPicPr>
          <p:cNvPr id="482" name="Google Shape;482;p44"/>
          <p:cNvPicPr preferRelativeResize="0"/>
          <p:nvPr/>
        </p:nvPicPr>
        <p:blipFill>
          <a:blip r:embed="rId9">
            <a:alphaModFix/>
          </a:blip>
          <a:stretch>
            <a:fillRect/>
          </a:stretch>
        </p:blipFill>
        <p:spPr>
          <a:xfrm>
            <a:off x="311711" y="107376"/>
            <a:ext cx="2168362" cy="730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5"/>
          <p:cNvSpPr txBox="1">
            <a:spLocks noGrp="1"/>
          </p:cNvSpPr>
          <p:nvPr>
            <p:ph type="title"/>
          </p:nvPr>
        </p:nvSpPr>
        <p:spPr>
          <a:xfrm>
            <a:off x="311700" y="185225"/>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a:ea typeface="Lato"/>
                <a:cs typeface="Lato"/>
                <a:sym typeface="Lato"/>
              </a:rPr>
              <a:t>Financial Services</a:t>
            </a:r>
            <a:endParaRPr>
              <a:latin typeface="Lato"/>
              <a:ea typeface="Lato"/>
              <a:cs typeface="Lato"/>
              <a:sym typeface="Lato"/>
            </a:endParaRPr>
          </a:p>
        </p:txBody>
      </p:sp>
      <p:sp>
        <p:nvSpPr>
          <p:cNvPr id="488" name="Google Shape;488;p45"/>
          <p:cNvSpPr txBox="1">
            <a:spLocks noGrp="1"/>
          </p:cNvSpPr>
          <p:nvPr>
            <p:ph type="body" idx="4294967295"/>
          </p:nvPr>
        </p:nvSpPr>
        <p:spPr>
          <a:xfrm>
            <a:off x="159300" y="3142150"/>
            <a:ext cx="4473300" cy="1607400"/>
          </a:xfrm>
          <a:prstGeom prst="rect">
            <a:avLst/>
          </a:prstGeom>
        </p:spPr>
        <p:txBody>
          <a:bodyPr spcFirstLastPara="1" wrap="square" lIns="91425" tIns="91425" rIns="91425" bIns="91425" anchor="t" anchorCtr="0">
            <a:noAutofit/>
          </a:bodyPr>
          <a:lstStyle/>
          <a:p>
            <a:pPr marL="342900" lvl="0" indent="-254000" algn="l" rtl="0">
              <a:spcBef>
                <a:spcPts val="0"/>
              </a:spcBef>
              <a:spcAft>
                <a:spcPts val="0"/>
              </a:spcAft>
              <a:buSzPts val="1300"/>
              <a:buFont typeface="Lato"/>
              <a:buChar char="●"/>
            </a:pPr>
            <a:r>
              <a:rPr lang="en" sz="1300">
                <a:latin typeface="Lato"/>
                <a:ea typeface="Lato"/>
                <a:cs typeface="Lato"/>
                <a:sym typeface="Lato"/>
              </a:rPr>
              <a:t>Provides market data as APIs and microservices.</a:t>
            </a:r>
            <a:endParaRPr sz="1300">
              <a:latin typeface="Lato"/>
              <a:ea typeface="Lato"/>
              <a:cs typeface="Lato"/>
              <a:sym typeface="Lato"/>
            </a:endParaRPr>
          </a:p>
          <a:p>
            <a:pPr marL="342900" lvl="0" indent="-254000" algn="l" rtl="0">
              <a:spcBef>
                <a:spcPts val="0"/>
              </a:spcBef>
              <a:spcAft>
                <a:spcPts val="0"/>
              </a:spcAft>
              <a:buSzPts val="1300"/>
              <a:buFont typeface="Lato"/>
              <a:buChar char="●"/>
            </a:pPr>
            <a:r>
              <a:rPr lang="en" sz="1300">
                <a:latin typeface="Lato"/>
                <a:ea typeface="Lato"/>
                <a:cs typeface="Lato"/>
                <a:sym typeface="Lato"/>
              </a:rPr>
              <a:t>Tick by tick and bid/ask data</a:t>
            </a:r>
            <a:endParaRPr sz="1300">
              <a:latin typeface="Lato"/>
              <a:ea typeface="Lato"/>
              <a:cs typeface="Lato"/>
              <a:sym typeface="Lato"/>
            </a:endParaRPr>
          </a:p>
          <a:p>
            <a:pPr marL="342900" lvl="0" indent="-254000" algn="l" rtl="0">
              <a:spcBef>
                <a:spcPts val="0"/>
              </a:spcBef>
              <a:spcAft>
                <a:spcPts val="0"/>
              </a:spcAft>
              <a:buSzPts val="1300"/>
              <a:buFont typeface="Lato"/>
              <a:buChar char="●"/>
            </a:pPr>
            <a:r>
              <a:rPr lang="en" sz="1300">
                <a:latin typeface="Lato"/>
                <a:ea typeface="Lato"/>
                <a:cs typeface="Lato"/>
                <a:sym typeface="Lato"/>
              </a:rPr>
              <a:t>Customers include BlackRock, Charles Schwab, TIAA, and SoFi</a:t>
            </a:r>
            <a:endParaRPr sz="1300">
              <a:latin typeface="Lato"/>
              <a:ea typeface="Lato"/>
              <a:cs typeface="Lato"/>
              <a:sym typeface="Lato"/>
            </a:endParaRPr>
          </a:p>
        </p:txBody>
      </p:sp>
      <p:sp>
        <p:nvSpPr>
          <p:cNvPr id="489" name="Google Shape;489;p45"/>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90" name="Google Shape;490;p45"/>
          <p:cNvSpPr txBox="1">
            <a:spLocks noGrp="1"/>
          </p:cNvSpPr>
          <p:nvPr>
            <p:ph type="body" idx="4294967295"/>
          </p:nvPr>
        </p:nvSpPr>
        <p:spPr>
          <a:xfrm>
            <a:off x="5590950" y="1180800"/>
            <a:ext cx="3506400" cy="295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&lt; 10ms for batch writes &amp; range queries</a:t>
            </a:r>
            <a:endParaRPr sz="1300">
              <a:latin typeface="Lato"/>
              <a:ea typeface="Lato"/>
              <a:cs typeface="Lato"/>
              <a:sym typeface="Lato"/>
            </a:endParaRPr>
          </a:p>
          <a:p>
            <a:pPr marL="0" lvl="0" indent="0" algn="l" rtl="0">
              <a:spcBef>
                <a:spcPts val="2500"/>
              </a:spcBef>
              <a:spcAft>
                <a:spcPts val="0"/>
              </a:spcAft>
              <a:buNone/>
            </a:pPr>
            <a:r>
              <a:rPr lang="en" sz="1300">
                <a:latin typeface="Lato"/>
                <a:ea typeface="Lato"/>
                <a:cs typeface="Lato"/>
                <a:sym typeface="Lato"/>
              </a:rPr>
              <a:t>10B ops per day; 60 TB dataset; handling 200K+ transactions / sec at peak</a:t>
            </a:r>
            <a:endParaRPr sz="1300">
              <a:latin typeface="Lato"/>
              <a:ea typeface="Lato"/>
              <a:cs typeface="Lato"/>
              <a:sym typeface="Lato"/>
            </a:endParaRPr>
          </a:p>
          <a:p>
            <a:pPr marL="0" lvl="0" indent="0" algn="l" rtl="0">
              <a:spcBef>
                <a:spcPts val="2500"/>
              </a:spcBef>
              <a:spcAft>
                <a:spcPts val="0"/>
              </a:spcAft>
              <a:buNone/>
            </a:pPr>
            <a:r>
              <a:rPr lang="en" sz="1300">
                <a:latin typeface="Lato"/>
                <a:ea typeface="Lato"/>
                <a:cs typeface="Lato"/>
                <a:sym typeface="Lato"/>
              </a:rPr>
              <a:t>Multiple AZs, multiple regions</a:t>
            </a:r>
            <a:endParaRPr sz="1300">
              <a:latin typeface="Lato"/>
              <a:ea typeface="Lato"/>
              <a:cs typeface="Lato"/>
              <a:sym typeface="Lato"/>
            </a:endParaRPr>
          </a:p>
          <a:p>
            <a:pPr marL="0" lvl="0" indent="0" algn="l" rtl="0">
              <a:spcBef>
                <a:spcPts val="2500"/>
              </a:spcBef>
              <a:spcAft>
                <a:spcPts val="2500"/>
              </a:spcAft>
              <a:buNone/>
            </a:pPr>
            <a:r>
              <a:rPr lang="en" sz="1300">
                <a:latin typeface="Lato"/>
                <a:ea typeface="Lato"/>
                <a:cs typeface="Lato"/>
                <a:sym typeface="Lato"/>
              </a:rPr>
              <a:t>Achieved lower TCO and complexity by replacing Redis and AWS RDS</a:t>
            </a:r>
            <a:endParaRPr sz="1300">
              <a:latin typeface="Lato"/>
              <a:ea typeface="Lato"/>
              <a:cs typeface="Lato"/>
              <a:sym typeface="Lato"/>
            </a:endParaRPr>
          </a:p>
        </p:txBody>
      </p:sp>
      <p:pic>
        <p:nvPicPr>
          <p:cNvPr id="491" name="Google Shape;491;p45"/>
          <p:cNvPicPr preferRelativeResize="0"/>
          <p:nvPr/>
        </p:nvPicPr>
        <p:blipFill>
          <a:blip r:embed="rId3">
            <a:alphaModFix/>
          </a:blip>
          <a:stretch>
            <a:fillRect/>
          </a:stretch>
        </p:blipFill>
        <p:spPr>
          <a:xfrm>
            <a:off x="311700" y="185225"/>
            <a:ext cx="2219752" cy="572700"/>
          </a:xfrm>
          <a:prstGeom prst="rect">
            <a:avLst/>
          </a:prstGeom>
          <a:noFill/>
          <a:ln>
            <a:noFill/>
          </a:ln>
        </p:spPr>
      </p:pic>
      <p:pic>
        <p:nvPicPr>
          <p:cNvPr id="492" name="Google Shape;492;p45"/>
          <p:cNvPicPr preferRelativeResize="0"/>
          <p:nvPr/>
        </p:nvPicPr>
        <p:blipFill rotWithShape="1">
          <a:blip r:embed="rId4">
            <a:alphaModFix/>
          </a:blip>
          <a:srcRect t="12286" b="12286"/>
          <a:stretch/>
        </p:blipFill>
        <p:spPr>
          <a:xfrm>
            <a:off x="395175" y="978550"/>
            <a:ext cx="3969001" cy="2030050"/>
          </a:xfrm>
          <a:prstGeom prst="rect">
            <a:avLst/>
          </a:prstGeom>
          <a:noFill/>
          <a:ln>
            <a:noFill/>
          </a:ln>
        </p:spPr>
      </p:pic>
      <p:grpSp>
        <p:nvGrpSpPr>
          <p:cNvPr id="493" name="Google Shape;493;p45"/>
          <p:cNvGrpSpPr/>
          <p:nvPr/>
        </p:nvGrpSpPr>
        <p:grpSpPr>
          <a:xfrm>
            <a:off x="4755988" y="1171700"/>
            <a:ext cx="920700" cy="2553250"/>
            <a:chOff x="4814238" y="1126825"/>
            <a:chExt cx="920700" cy="2553250"/>
          </a:xfrm>
        </p:grpSpPr>
        <p:sp>
          <p:nvSpPr>
            <p:cNvPr id="494" name="Google Shape;494;p45"/>
            <p:cNvSpPr txBox="1"/>
            <p:nvPr/>
          </p:nvSpPr>
          <p:spPr>
            <a:xfrm>
              <a:off x="4853104" y="1126825"/>
              <a:ext cx="767700" cy="328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Low Latency</a:t>
              </a:r>
              <a:endParaRPr sz="800" b="1">
                <a:solidFill>
                  <a:srgbClr val="000041"/>
                </a:solidFill>
                <a:latin typeface="Lato"/>
                <a:ea typeface="Lato"/>
                <a:cs typeface="Lato"/>
                <a:sym typeface="Lato"/>
              </a:endParaRPr>
            </a:p>
          </p:txBody>
        </p:sp>
        <p:sp>
          <p:nvSpPr>
            <p:cNvPr id="495" name="Google Shape;495;p45"/>
            <p:cNvSpPr txBox="1"/>
            <p:nvPr/>
          </p:nvSpPr>
          <p:spPr>
            <a:xfrm>
              <a:off x="4947888" y="1711647"/>
              <a:ext cx="688500" cy="31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Scalability</a:t>
              </a:r>
              <a:endParaRPr sz="800" b="1">
                <a:solidFill>
                  <a:srgbClr val="000041"/>
                </a:solidFill>
                <a:latin typeface="Lato"/>
                <a:ea typeface="Lato"/>
                <a:cs typeface="Lato"/>
                <a:sym typeface="Lato"/>
              </a:endParaRPr>
            </a:p>
          </p:txBody>
        </p:sp>
        <p:sp>
          <p:nvSpPr>
            <p:cNvPr id="496" name="Google Shape;496;p45"/>
            <p:cNvSpPr txBox="1"/>
            <p:nvPr/>
          </p:nvSpPr>
          <p:spPr>
            <a:xfrm>
              <a:off x="4814238" y="3094588"/>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TCO</a:t>
              </a:r>
              <a:endParaRPr sz="800" b="1">
                <a:solidFill>
                  <a:srgbClr val="000041"/>
                </a:solidFill>
                <a:latin typeface="Lato"/>
                <a:ea typeface="Lato"/>
                <a:cs typeface="Lato"/>
                <a:sym typeface="Lato"/>
              </a:endParaRPr>
            </a:p>
          </p:txBody>
        </p:sp>
        <p:sp>
          <p:nvSpPr>
            <p:cNvPr id="497" name="Google Shape;497;p45"/>
            <p:cNvSpPr txBox="1"/>
            <p:nvPr/>
          </p:nvSpPr>
          <p:spPr>
            <a:xfrm>
              <a:off x="4887013" y="2402813"/>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Geo Distribution</a:t>
              </a:r>
              <a:endParaRPr sz="800" b="1">
                <a:solidFill>
                  <a:srgbClr val="000041"/>
                </a:solidFill>
                <a:latin typeface="Lato"/>
                <a:ea typeface="Lato"/>
                <a:cs typeface="Lato"/>
                <a:sym typeface="Lato"/>
              </a:endParaRPr>
            </a:p>
          </p:txBody>
        </p:sp>
        <p:pic>
          <p:nvPicPr>
            <p:cNvPr id="498" name="Google Shape;498;p45"/>
            <p:cNvPicPr preferRelativeResize="0"/>
            <p:nvPr/>
          </p:nvPicPr>
          <p:blipFill>
            <a:blip r:embed="rId5">
              <a:alphaModFix/>
            </a:blip>
            <a:stretch>
              <a:fillRect/>
            </a:stretch>
          </p:blipFill>
          <p:spPr>
            <a:xfrm>
              <a:off x="5136211" y="1928648"/>
              <a:ext cx="311878" cy="311892"/>
            </a:xfrm>
            <a:prstGeom prst="rect">
              <a:avLst/>
            </a:prstGeom>
            <a:noFill/>
            <a:ln>
              <a:noFill/>
            </a:ln>
          </p:spPr>
        </p:pic>
        <p:pic>
          <p:nvPicPr>
            <p:cNvPr id="499" name="Google Shape;499;p45"/>
            <p:cNvPicPr preferRelativeResize="0"/>
            <p:nvPr/>
          </p:nvPicPr>
          <p:blipFill>
            <a:blip r:embed="rId6">
              <a:alphaModFix/>
            </a:blip>
            <a:stretch>
              <a:fillRect/>
            </a:stretch>
          </p:blipFill>
          <p:spPr>
            <a:xfrm>
              <a:off x="5145904" y="2709494"/>
              <a:ext cx="292438" cy="293535"/>
            </a:xfrm>
            <a:prstGeom prst="rect">
              <a:avLst/>
            </a:prstGeom>
            <a:noFill/>
            <a:ln>
              <a:noFill/>
            </a:ln>
          </p:spPr>
        </p:pic>
        <p:pic>
          <p:nvPicPr>
            <p:cNvPr id="500" name="Google Shape;500;p45"/>
            <p:cNvPicPr preferRelativeResize="0"/>
            <p:nvPr/>
          </p:nvPicPr>
          <p:blipFill>
            <a:blip r:embed="rId7">
              <a:alphaModFix/>
            </a:blip>
            <a:stretch>
              <a:fillRect/>
            </a:stretch>
          </p:blipFill>
          <p:spPr>
            <a:xfrm>
              <a:off x="5136196" y="1369536"/>
              <a:ext cx="311878" cy="311892"/>
            </a:xfrm>
            <a:prstGeom prst="rect">
              <a:avLst/>
            </a:prstGeom>
            <a:noFill/>
            <a:ln>
              <a:noFill/>
            </a:ln>
          </p:spPr>
        </p:pic>
        <p:pic>
          <p:nvPicPr>
            <p:cNvPr id="501" name="Google Shape;501;p45"/>
            <p:cNvPicPr preferRelativeResize="0"/>
            <p:nvPr/>
          </p:nvPicPr>
          <p:blipFill>
            <a:blip r:embed="rId8">
              <a:alphaModFix/>
            </a:blip>
            <a:stretch>
              <a:fillRect/>
            </a:stretch>
          </p:blipFill>
          <p:spPr>
            <a:xfrm>
              <a:off x="5101138" y="3333083"/>
              <a:ext cx="346975" cy="34699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txBox="1">
            <a:spLocks noGrp="1"/>
          </p:cNvSpPr>
          <p:nvPr>
            <p:ph type="title"/>
          </p:nvPr>
        </p:nvSpPr>
        <p:spPr>
          <a:xfrm>
            <a:off x="5884100" y="186100"/>
            <a:ext cx="2886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Telecommunications</a:t>
            </a:r>
            <a:endParaRPr>
              <a:latin typeface="Roboto"/>
              <a:ea typeface="Roboto"/>
              <a:cs typeface="Roboto"/>
              <a:sym typeface="Roboto"/>
            </a:endParaRPr>
          </a:p>
        </p:txBody>
      </p:sp>
      <p:sp>
        <p:nvSpPr>
          <p:cNvPr id="507" name="Google Shape;507;p46"/>
          <p:cNvSpPr txBox="1">
            <a:spLocks noGrp="1"/>
          </p:cNvSpPr>
          <p:nvPr>
            <p:ph type="body" idx="4294967295"/>
          </p:nvPr>
        </p:nvSpPr>
        <p:spPr>
          <a:xfrm>
            <a:off x="279125" y="2971300"/>
            <a:ext cx="4339500" cy="16074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SzPts val="1200"/>
              <a:buFont typeface="Lato"/>
              <a:buChar char="●"/>
            </a:pPr>
            <a:r>
              <a:rPr lang="en" sz="1200">
                <a:latin typeface="Lato"/>
                <a:ea typeface="Lato"/>
                <a:cs typeface="Lato"/>
                <a:sym typeface="Lato"/>
              </a:rPr>
              <a:t>Business VOIP and SIP platform with Cloud PBX services</a:t>
            </a:r>
            <a:endParaRPr sz="1200">
              <a:latin typeface="Lato"/>
              <a:ea typeface="Lato"/>
              <a:cs typeface="Lato"/>
              <a:sym typeface="Lato"/>
            </a:endParaRPr>
          </a:p>
          <a:p>
            <a:pPr marL="285750" lvl="0" indent="-247650" algn="l" rtl="0">
              <a:spcBef>
                <a:spcPts val="1000"/>
              </a:spcBef>
              <a:spcAft>
                <a:spcPts val="0"/>
              </a:spcAft>
              <a:buSzPts val="1200"/>
              <a:buFont typeface="Lato"/>
              <a:buChar char="●"/>
            </a:pPr>
            <a:r>
              <a:rPr lang="en" sz="1200">
                <a:latin typeface="Lato"/>
                <a:ea typeface="Lato"/>
                <a:cs typeface="Lato"/>
                <a:sym typeface="Lato"/>
              </a:rPr>
              <a:t>Provides 24/7x365 network surveillance and monitoring</a:t>
            </a:r>
            <a:endParaRPr sz="1200">
              <a:latin typeface="Lato"/>
              <a:ea typeface="Lato"/>
              <a:cs typeface="Lato"/>
              <a:sym typeface="Lato"/>
            </a:endParaRPr>
          </a:p>
          <a:p>
            <a:pPr marL="285750" lvl="0" indent="-247650" algn="l" rtl="0">
              <a:spcBef>
                <a:spcPts val="1000"/>
              </a:spcBef>
              <a:spcAft>
                <a:spcPts val="1000"/>
              </a:spcAft>
              <a:buSzPts val="1200"/>
              <a:buFont typeface="Lato"/>
              <a:buChar char="●"/>
            </a:pPr>
            <a:r>
              <a:rPr lang="en" sz="1200">
                <a:latin typeface="Lato"/>
                <a:ea typeface="Lato"/>
                <a:cs typeface="Lato"/>
                <a:sym typeface="Lato"/>
              </a:rPr>
              <a:t>an open-source rating engine used for carrier-grade, multi-tenant, real-time billing</a:t>
            </a:r>
            <a:endParaRPr sz="1200">
              <a:latin typeface="Lato"/>
              <a:ea typeface="Lato"/>
              <a:cs typeface="Lato"/>
              <a:sym typeface="Lato"/>
            </a:endParaRPr>
          </a:p>
        </p:txBody>
      </p:sp>
      <p:sp>
        <p:nvSpPr>
          <p:cNvPr id="508" name="Google Shape;508;p46"/>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509" name="Google Shape;509;p46"/>
          <p:cNvSpPr txBox="1">
            <a:spLocks noGrp="1"/>
          </p:cNvSpPr>
          <p:nvPr>
            <p:ph type="body" idx="4294967295"/>
          </p:nvPr>
        </p:nvSpPr>
        <p:spPr>
          <a:xfrm>
            <a:off x="5438550" y="799800"/>
            <a:ext cx="3705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Must handle CDR writes in real-time</a:t>
            </a:r>
            <a:endParaRPr sz="1300">
              <a:latin typeface="Lato"/>
              <a:ea typeface="Lato"/>
              <a:cs typeface="Lato"/>
              <a:sym typeface="Lato"/>
            </a:endParaRPr>
          </a:p>
          <a:p>
            <a:pPr marL="0" lvl="0" indent="0" algn="l" rtl="0">
              <a:spcBef>
                <a:spcPts val="2800"/>
              </a:spcBef>
              <a:spcAft>
                <a:spcPts val="0"/>
              </a:spcAft>
              <a:buNone/>
            </a:pPr>
            <a:r>
              <a:rPr lang="en" sz="1300">
                <a:latin typeface="Lato"/>
                <a:ea typeface="Lato"/>
                <a:cs typeface="Lato"/>
                <a:sym typeface="Lato"/>
              </a:rPr>
              <a:t>10B ops per day, 50 TB dataset</a:t>
            </a:r>
            <a:endParaRPr sz="1300">
              <a:latin typeface="Lato"/>
              <a:ea typeface="Lato"/>
              <a:cs typeface="Lato"/>
              <a:sym typeface="Lato"/>
            </a:endParaRPr>
          </a:p>
          <a:p>
            <a:pPr marL="0" lvl="0" indent="0" algn="l" rtl="0">
              <a:spcBef>
                <a:spcPts val="2800"/>
              </a:spcBef>
              <a:spcAft>
                <a:spcPts val="0"/>
              </a:spcAft>
              <a:buNone/>
            </a:pPr>
            <a:r>
              <a:rPr lang="en" sz="1300">
                <a:latin typeface="Lato"/>
                <a:ea typeface="Lato"/>
                <a:cs typeface="Lato"/>
                <a:sym typeface="Lato"/>
              </a:rPr>
              <a:t>GCP and AWS as well as on-premise </a:t>
            </a:r>
            <a:endParaRPr sz="1300">
              <a:latin typeface="Lato"/>
              <a:ea typeface="Lato"/>
              <a:cs typeface="Lato"/>
              <a:sym typeface="Lato"/>
            </a:endParaRPr>
          </a:p>
          <a:p>
            <a:pPr marL="0" lvl="0" indent="0" algn="l" rtl="0">
              <a:spcBef>
                <a:spcPts val="2800"/>
              </a:spcBef>
              <a:spcAft>
                <a:spcPts val="0"/>
              </a:spcAft>
              <a:buNone/>
            </a:pPr>
            <a:r>
              <a:rPr lang="en" sz="1300">
                <a:latin typeface="Lato"/>
                <a:ea typeface="Lato"/>
                <a:cs typeface="Lato"/>
                <a:sym typeface="Lato"/>
              </a:rPr>
              <a:t>Multiple AZs, multiple regions</a:t>
            </a:r>
            <a:endParaRPr sz="1300">
              <a:latin typeface="Lato"/>
              <a:ea typeface="Lato"/>
              <a:cs typeface="Lato"/>
              <a:sym typeface="Lato"/>
            </a:endParaRPr>
          </a:p>
          <a:p>
            <a:pPr marL="0" lvl="0" indent="0" algn="l" rtl="0">
              <a:spcBef>
                <a:spcPts val="2800"/>
              </a:spcBef>
              <a:spcAft>
                <a:spcPts val="0"/>
              </a:spcAft>
              <a:buNone/>
            </a:pPr>
            <a:r>
              <a:rPr lang="en" sz="1300">
                <a:latin typeface="Lato"/>
                <a:ea typeface="Lato"/>
                <a:cs typeface="Lato"/>
                <a:sym typeface="Lato"/>
              </a:rPr>
              <a:t>Cost per call must be kept low</a:t>
            </a:r>
            <a:endParaRPr sz="1300">
              <a:latin typeface="Lato"/>
              <a:ea typeface="Lato"/>
              <a:cs typeface="Lato"/>
              <a:sym typeface="Lato"/>
            </a:endParaRPr>
          </a:p>
          <a:p>
            <a:pPr marL="0" lvl="0" indent="0" algn="l" rtl="0">
              <a:spcBef>
                <a:spcPts val="2800"/>
              </a:spcBef>
              <a:spcAft>
                <a:spcPts val="2800"/>
              </a:spcAft>
              <a:buNone/>
            </a:pPr>
            <a:r>
              <a:rPr lang="en" sz="1300">
                <a:latin typeface="Lato"/>
                <a:ea typeface="Lato"/>
                <a:cs typeface="Lato"/>
                <a:sym typeface="Lato"/>
              </a:rPr>
              <a:t>Open source system that integrates with Hasura (GraphQL), Kafka, OpenSIPS, etc.</a:t>
            </a:r>
            <a:endParaRPr sz="1300">
              <a:latin typeface="Lato"/>
              <a:ea typeface="Lato"/>
              <a:cs typeface="Lato"/>
              <a:sym typeface="Lato"/>
            </a:endParaRPr>
          </a:p>
        </p:txBody>
      </p:sp>
      <p:pic>
        <p:nvPicPr>
          <p:cNvPr id="510" name="Google Shape;510;p46"/>
          <p:cNvPicPr preferRelativeResize="0"/>
          <p:nvPr/>
        </p:nvPicPr>
        <p:blipFill>
          <a:blip r:embed="rId3">
            <a:alphaModFix/>
          </a:blip>
          <a:stretch>
            <a:fillRect/>
          </a:stretch>
        </p:blipFill>
        <p:spPr>
          <a:xfrm>
            <a:off x="386975" y="167050"/>
            <a:ext cx="1789239" cy="419275"/>
          </a:xfrm>
          <a:prstGeom prst="rect">
            <a:avLst/>
          </a:prstGeom>
          <a:noFill/>
          <a:ln>
            <a:noFill/>
          </a:ln>
        </p:spPr>
      </p:pic>
      <p:pic>
        <p:nvPicPr>
          <p:cNvPr id="511" name="Google Shape;511;p46"/>
          <p:cNvPicPr preferRelativeResize="0"/>
          <p:nvPr/>
        </p:nvPicPr>
        <p:blipFill>
          <a:blip r:embed="rId4">
            <a:alphaModFix/>
          </a:blip>
          <a:stretch>
            <a:fillRect/>
          </a:stretch>
        </p:blipFill>
        <p:spPr>
          <a:xfrm>
            <a:off x="386975" y="984275"/>
            <a:ext cx="3617697" cy="1893276"/>
          </a:xfrm>
          <a:prstGeom prst="rect">
            <a:avLst/>
          </a:prstGeom>
          <a:noFill/>
          <a:ln>
            <a:noFill/>
          </a:ln>
        </p:spPr>
      </p:pic>
      <p:grpSp>
        <p:nvGrpSpPr>
          <p:cNvPr id="512" name="Google Shape;512;p46"/>
          <p:cNvGrpSpPr/>
          <p:nvPr/>
        </p:nvGrpSpPr>
        <p:grpSpPr>
          <a:xfrm>
            <a:off x="4419625" y="758800"/>
            <a:ext cx="938238" cy="3491618"/>
            <a:chOff x="4448350" y="713575"/>
            <a:chExt cx="938238" cy="3491618"/>
          </a:xfrm>
        </p:grpSpPr>
        <p:sp>
          <p:nvSpPr>
            <p:cNvPr id="513" name="Google Shape;513;p46"/>
            <p:cNvSpPr txBox="1"/>
            <p:nvPr/>
          </p:nvSpPr>
          <p:spPr>
            <a:xfrm>
              <a:off x="4563400" y="713575"/>
              <a:ext cx="747000" cy="328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Low Latency</a:t>
              </a:r>
              <a:endParaRPr sz="800" b="1">
                <a:solidFill>
                  <a:srgbClr val="000041"/>
                </a:solidFill>
                <a:latin typeface="Lato"/>
                <a:ea typeface="Lato"/>
                <a:cs typeface="Lato"/>
                <a:sym typeface="Lato"/>
              </a:endParaRPr>
            </a:p>
          </p:txBody>
        </p:sp>
        <p:sp>
          <p:nvSpPr>
            <p:cNvPr id="514" name="Google Shape;514;p46"/>
            <p:cNvSpPr txBox="1"/>
            <p:nvPr/>
          </p:nvSpPr>
          <p:spPr>
            <a:xfrm>
              <a:off x="4582000" y="1298397"/>
              <a:ext cx="688500" cy="31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Scalability</a:t>
              </a:r>
              <a:endParaRPr sz="800" b="1">
                <a:solidFill>
                  <a:srgbClr val="000041"/>
                </a:solidFill>
                <a:latin typeface="Lato"/>
                <a:ea typeface="Lato"/>
                <a:cs typeface="Lato"/>
                <a:sym typeface="Lato"/>
              </a:endParaRPr>
            </a:p>
          </p:txBody>
        </p:sp>
        <p:sp>
          <p:nvSpPr>
            <p:cNvPr id="515" name="Google Shape;515;p46"/>
            <p:cNvSpPr txBox="1"/>
            <p:nvPr/>
          </p:nvSpPr>
          <p:spPr>
            <a:xfrm>
              <a:off x="4465888" y="1876300"/>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MultiCloud</a:t>
              </a:r>
              <a:endParaRPr sz="800" b="1">
                <a:solidFill>
                  <a:srgbClr val="000041"/>
                </a:solidFill>
                <a:latin typeface="Lato"/>
                <a:ea typeface="Lato"/>
                <a:cs typeface="Lato"/>
                <a:sym typeface="Lato"/>
              </a:endParaRPr>
            </a:p>
          </p:txBody>
        </p:sp>
        <p:sp>
          <p:nvSpPr>
            <p:cNvPr id="516" name="Google Shape;516;p46"/>
            <p:cNvSpPr txBox="1"/>
            <p:nvPr/>
          </p:nvSpPr>
          <p:spPr>
            <a:xfrm>
              <a:off x="4521126" y="2529525"/>
              <a:ext cx="810300" cy="273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Geo Distribution</a:t>
              </a:r>
              <a:endParaRPr sz="800" b="1">
                <a:solidFill>
                  <a:srgbClr val="000041"/>
                </a:solidFill>
                <a:latin typeface="Lato"/>
                <a:ea typeface="Lato"/>
                <a:cs typeface="Lato"/>
                <a:sym typeface="Lato"/>
              </a:endParaRPr>
            </a:p>
          </p:txBody>
        </p:sp>
        <p:pic>
          <p:nvPicPr>
            <p:cNvPr id="517" name="Google Shape;517;p46"/>
            <p:cNvPicPr preferRelativeResize="0"/>
            <p:nvPr/>
          </p:nvPicPr>
          <p:blipFill>
            <a:blip r:embed="rId5">
              <a:alphaModFix/>
            </a:blip>
            <a:stretch>
              <a:fillRect/>
            </a:stretch>
          </p:blipFill>
          <p:spPr>
            <a:xfrm>
              <a:off x="4770324" y="1515398"/>
              <a:ext cx="311878" cy="311892"/>
            </a:xfrm>
            <a:prstGeom prst="rect">
              <a:avLst/>
            </a:prstGeom>
            <a:noFill/>
            <a:ln>
              <a:noFill/>
            </a:ln>
          </p:spPr>
        </p:pic>
        <p:pic>
          <p:nvPicPr>
            <p:cNvPr id="518" name="Google Shape;518;p46"/>
            <p:cNvPicPr preferRelativeResize="0"/>
            <p:nvPr/>
          </p:nvPicPr>
          <p:blipFill>
            <a:blip r:embed="rId6">
              <a:alphaModFix/>
            </a:blip>
            <a:stretch>
              <a:fillRect/>
            </a:stretch>
          </p:blipFill>
          <p:spPr>
            <a:xfrm>
              <a:off x="4780016" y="2767356"/>
              <a:ext cx="292438" cy="293535"/>
            </a:xfrm>
            <a:prstGeom prst="rect">
              <a:avLst/>
            </a:prstGeom>
            <a:noFill/>
            <a:ln>
              <a:noFill/>
            </a:ln>
          </p:spPr>
        </p:pic>
        <p:pic>
          <p:nvPicPr>
            <p:cNvPr id="519" name="Google Shape;519;p46"/>
            <p:cNvPicPr preferRelativeResize="0"/>
            <p:nvPr/>
          </p:nvPicPr>
          <p:blipFill>
            <a:blip r:embed="rId7">
              <a:alphaModFix/>
            </a:blip>
            <a:stretch>
              <a:fillRect/>
            </a:stretch>
          </p:blipFill>
          <p:spPr>
            <a:xfrm>
              <a:off x="4770309" y="956286"/>
              <a:ext cx="311878" cy="311892"/>
            </a:xfrm>
            <a:prstGeom prst="rect">
              <a:avLst/>
            </a:prstGeom>
            <a:noFill/>
            <a:ln>
              <a:noFill/>
            </a:ln>
          </p:spPr>
        </p:pic>
        <p:pic>
          <p:nvPicPr>
            <p:cNvPr id="520" name="Google Shape;520;p46"/>
            <p:cNvPicPr preferRelativeResize="0"/>
            <p:nvPr/>
          </p:nvPicPr>
          <p:blipFill>
            <a:blip r:embed="rId8">
              <a:alphaModFix/>
            </a:blip>
            <a:stretch>
              <a:fillRect/>
            </a:stretch>
          </p:blipFill>
          <p:spPr>
            <a:xfrm>
              <a:off x="4780056" y="2142056"/>
              <a:ext cx="292438" cy="292464"/>
            </a:xfrm>
            <a:prstGeom prst="rect">
              <a:avLst/>
            </a:prstGeom>
            <a:noFill/>
            <a:ln>
              <a:noFill/>
            </a:ln>
          </p:spPr>
        </p:pic>
        <p:grpSp>
          <p:nvGrpSpPr>
            <p:cNvPr id="521" name="Google Shape;521;p46"/>
            <p:cNvGrpSpPr/>
            <p:nvPr/>
          </p:nvGrpSpPr>
          <p:grpSpPr>
            <a:xfrm>
              <a:off x="4448350" y="3114388"/>
              <a:ext cx="920700" cy="509288"/>
              <a:chOff x="4814238" y="3094588"/>
              <a:chExt cx="920700" cy="509288"/>
            </a:xfrm>
          </p:grpSpPr>
          <p:sp>
            <p:nvSpPr>
              <p:cNvPr id="522" name="Google Shape;522;p46"/>
              <p:cNvSpPr txBox="1"/>
              <p:nvPr/>
            </p:nvSpPr>
            <p:spPr>
              <a:xfrm>
                <a:off x="4814238" y="3094588"/>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TCO</a:t>
                </a:r>
                <a:endParaRPr sz="800" b="1">
                  <a:solidFill>
                    <a:srgbClr val="000041"/>
                  </a:solidFill>
                  <a:latin typeface="Lato"/>
                  <a:ea typeface="Lato"/>
                  <a:cs typeface="Lato"/>
                  <a:sym typeface="Lato"/>
                </a:endParaRPr>
              </a:p>
            </p:txBody>
          </p:sp>
          <p:pic>
            <p:nvPicPr>
              <p:cNvPr id="523" name="Google Shape;523;p46"/>
              <p:cNvPicPr preferRelativeResize="0"/>
              <p:nvPr/>
            </p:nvPicPr>
            <p:blipFill>
              <a:blip r:embed="rId9">
                <a:alphaModFix/>
              </a:blip>
              <a:stretch>
                <a:fillRect/>
              </a:stretch>
            </p:blipFill>
            <p:spPr>
              <a:xfrm>
                <a:off x="5101138" y="3256883"/>
                <a:ext cx="346975" cy="346992"/>
              </a:xfrm>
              <a:prstGeom prst="rect">
                <a:avLst/>
              </a:prstGeom>
              <a:noFill/>
              <a:ln>
                <a:noFill/>
              </a:ln>
            </p:spPr>
          </p:pic>
        </p:grpSp>
        <p:sp>
          <p:nvSpPr>
            <p:cNvPr id="524" name="Google Shape;524;p46"/>
            <p:cNvSpPr txBox="1"/>
            <p:nvPr/>
          </p:nvSpPr>
          <p:spPr>
            <a:xfrm>
              <a:off x="4448350" y="3658200"/>
              <a:ext cx="920700" cy="2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41"/>
                  </a:solidFill>
                  <a:latin typeface="Lato"/>
                  <a:ea typeface="Lato"/>
                  <a:cs typeface="Lato"/>
                  <a:sym typeface="Lato"/>
                </a:rPr>
                <a:t>Open Source</a:t>
              </a:r>
              <a:endParaRPr sz="800" b="1">
                <a:solidFill>
                  <a:srgbClr val="000041"/>
                </a:solidFill>
                <a:latin typeface="Lato"/>
                <a:ea typeface="Lato"/>
                <a:cs typeface="Lato"/>
                <a:sym typeface="Lato"/>
              </a:endParaRPr>
            </a:p>
          </p:txBody>
        </p:sp>
        <p:pic>
          <p:nvPicPr>
            <p:cNvPr id="525" name="Google Shape;525;p46"/>
            <p:cNvPicPr preferRelativeResize="0"/>
            <p:nvPr/>
          </p:nvPicPr>
          <p:blipFill>
            <a:blip r:embed="rId10">
              <a:alphaModFix/>
            </a:blip>
            <a:stretch>
              <a:fillRect/>
            </a:stretch>
          </p:blipFill>
          <p:spPr>
            <a:xfrm>
              <a:off x="4752762" y="3859357"/>
              <a:ext cx="346975" cy="345836"/>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7"/>
          <p:cNvSpPr txBox="1">
            <a:spLocks noGrp="1"/>
          </p:cNvSpPr>
          <p:nvPr>
            <p:ph type="title"/>
          </p:nvPr>
        </p:nvSpPr>
        <p:spPr>
          <a:xfrm>
            <a:off x="234499" y="265950"/>
            <a:ext cx="8538900" cy="483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12965"/>
              </a:buClr>
              <a:buSzPts val="2700"/>
              <a:buFont typeface="Calibri"/>
              <a:buNone/>
            </a:pPr>
            <a:r>
              <a:rPr lang="en">
                <a:solidFill>
                  <a:srgbClr val="312965"/>
                </a:solidFill>
                <a:latin typeface="Lato"/>
                <a:ea typeface="Lato"/>
                <a:cs typeface="Lato"/>
                <a:sym typeface="Lato"/>
              </a:rPr>
              <a:t>Your Yugabyte Customer Success: “PRESS” Framework</a:t>
            </a:r>
            <a:endParaRPr>
              <a:solidFill>
                <a:srgbClr val="312965"/>
              </a:solidFill>
              <a:latin typeface="Lato"/>
              <a:ea typeface="Lato"/>
              <a:cs typeface="Lato"/>
              <a:sym typeface="Lato"/>
            </a:endParaRPr>
          </a:p>
        </p:txBody>
      </p:sp>
      <p:sp>
        <p:nvSpPr>
          <p:cNvPr id="531" name="Google Shape;531;p47"/>
          <p:cNvSpPr txBox="1">
            <a:spLocks noGrp="1"/>
          </p:cNvSpPr>
          <p:nvPr>
            <p:ph type="body" idx="1"/>
          </p:nvPr>
        </p:nvSpPr>
        <p:spPr>
          <a:xfrm>
            <a:off x="234512" y="719116"/>
            <a:ext cx="8280900" cy="220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2"/>
              </a:buClr>
              <a:buSzPts val="1400"/>
              <a:buNone/>
            </a:pPr>
            <a:r>
              <a:rPr lang="en" sz="1400">
                <a:solidFill>
                  <a:schemeClr val="accent2"/>
                </a:solidFill>
                <a:latin typeface="Lato"/>
                <a:ea typeface="Lato"/>
                <a:cs typeface="Lato"/>
                <a:sym typeface="Lato"/>
              </a:rPr>
              <a:t>Organize and measure business outcomes by laying out the foundational metrics</a:t>
            </a:r>
            <a:endParaRPr sz="1400">
              <a:solidFill>
                <a:schemeClr val="accent2"/>
              </a:solidFill>
              <a:latin typeface="Lato"/>
              <a:ea typeface="Lato"/>
              <a:cs typeface="Lato"/>
              <a:sym typeface="Lato"/>
            </a:endParaRPr>
          </a:p>
        </p:txBody>
      </p:sp>
      <p:grpSp>
        <p:nvGrpSpPr>
          <p:cNvPr id="532" name="Google Shape;532;p47"/>
          <p:cNvGrpSpPr/>
          <p:nvPr/>
        </p:nvGrpSpPr>
        <p:grpSpPr>
          <a:xfrm>
            <a:off x="5878345" y="1143053"/>
            <a:ext cx="2360336" cy="574621"/>
            <a:chOff x="1043589" y="2523955"/>
            <a:chExt cx="3147115" cy="766161"/>
          </a:xfrm>
        </p:grpSpPr>
        <p:pic>
          <p:nvPicPr>
            <p:cNvPr id="533" name="Google Shape;533;p47"/>
            <p:cNvPicPr preferRelativeResize="0"/>
            <p:nvPr/>
          </p:nvPicPr>
          <p:blipFill rotWithShape="1">
            <a:blip r:embed="rId3">
              <a:alphaModFix/>
            </a:blip>
            <a:srcRect/>
            <a:stretch/>
          </p:blipFill>
          <p:spPr>
            <a:xfrm>
              <a:off x="1043589" y="2523955"/>
              <a:ext cx="692610" cy="766161"/>
            </a:xfrm>
            <a:prstGeom prst="rect">
              <a:avLst/>
            </a:prstGeom>
            <a:noFill/>
            <a:ln>
              <a:noFill/>
            </a:ln>
          </p:spPr>
        </p:pic>
        <p:sp>
          <p:nvSpPr>
            <p:cNvPr id="534" name="Google Shape;534;p47"/>
            <p:cNvSpPr txBox="1"/>
            <p:nvPr/>
          </p:nvSpPr>
          <p:spPr>
            <a:xfrm>
              <a:off x="1928704" y="2708960"/>
              <a:ext cx="2262000" cy="400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312965"/>
                  </a:solidFill>
                  <a:latin typeface="Calibri"/>
                  <a:ea typeface="Calibri"/>
                  <a:cs typeface="Calibri"/>
                  <a:sym typeface="Calibri"/>
                </a:rPr>
                <a:t>Resiliency</a:t>
              </a:r>
              <a:r>
                <a:rPr lang="en" sz="1500" b="1" i="0" u="none" strike="noStrike" cap="none">
                  <a:solidFill>
                    <a:schemeClr val="dk1"/>
                  </a:solidFill>
                  <a:latin typeface="Calibri"/>
                  <a:ea typeface="Calibri"/>
                  <a:cs typeface="Calibri"/>
                  <a:sym typeface="Calibri"/>
                </a:rPr>
                <a:t> </a:t>
              </a:r>
              <a:endParaRPr sz="1500" b="1" i="0" u="none" strike="noStrike" cap="none">
                <a:solidFill>
                  <a:schemeClr val="dk1"/>
                </a:solidFill>
                <a:latin typeface="Calibri"/>
                <a:ea typeface="Calibri"/>
                <a:cs typeface="Calibri"/>
                <a:sym typeface="Calibri"/>
              </a:endParaRPr>
            </a:p>
          </p:txBody>
        </p:sp>
      </p:grpSp>
      <p:grpSp>
        <p:nvGrpSpPr>
          <p:cNvPr id="535" name="Google Shape;535;p47"/>
          <p:cNvGrpSpPr/>
          <p:nvPr/>
        </p:nvGrpSpPr>
        <p:grpSpPr>
          <a:xfrm>
            <a:off x="846590" y="2903257"/>
            <a:ext cx="2499102" cy="700689"/>
            <a:chOff x="858568" y="3436933"/>
            <a:chExt cx="3332136" cy="934252"/>
          </a:xfrm>
        </p:grpSpPr>
        <p:pic>
          <p:nvPicPr>
            <p:cNvPr id="536" name="Google Shape;536;p47"/>
            <p:cNvPicPr preferRelativeResize="0"/>
            <p:nvPr/>
          </p:nvPicPr>
          <p:blipFill rotWithShape="1">
            <a:blip r:embed="rId4">
              <a:alphaModFix/>
            </a:blip>
            <a:srcRect/>
            <a:stretch/>
          </p:blipFill>
          <p:spPr>
            <a:xfrm>
              <a:off x="858568" y="3436933"/>
              <a:ext cx="877631" cy="934252"/>
            </a:xfrm>
            <a:prstGeom prst="rect">
              <a:avLst/>
            </a:prstGeom>
            <a:noFill/>
            <a:ln>
              <a:noFill/>
            </a:ln>
          </p:spPr>
        </p:pic>
        <p:sp>
          <p:nvSpPr>
            <p:cNvPr id="537" name="Google Shape;537;p47"/>
            <p:cNvSpPr txBox="1"/>
            <p:nvPr/>
          </p:nvSpPr>
          <p:spPr>
            <a:xfrm>
              <a:off x="1928704" y="3692059"/>
              <a:ext cx="2262000" cy="400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312965"/>
                  </a:solidFill>
                  <a:latin typeface="Calibri"/>
                  <a:ea typeface="Calibri"/>
                  <a:cs typeface="Calibri"/>
                  <a:sym typeface="Calibri"/>
                </a:rPr>
                <a:t>Efficiency</a:t>
              </a:r>
              <a:endParaRPr sz="1500" b="1" i="0" u="none" strike="noStrike" cap="none">
                <a:solidFill>
                  <a:schemeClr val="dk1"/>
                </a:solidFill>
                <a:latin typeface="Calibri"/>
                <a:ea typeface="Calibri"/>
                <a:cs typeface="Calibri"/>
                <a:sym typeface="Calibri"/>
              </a:endParaRPr>
            </a:p>
          </p:txBody>
        </p:sp>
      </p:grpSp>
      <p:grpSp>
        <p:nvGrpSpPr>
          <p:cNvPr id="538" name="Google Shape;538;p47"/>
          <p:cNvGrpSpPr/>
          <p:nvPr/>
        </p:nvGrpSpPr>
        <p:grpSpPr>
          <a:xfrm>
            <a:off x="798885" y="1120772"/>
            <a:ext cx="2508386" cy="596901"/>
            <a:chOff x="846189" y="1581270"/>
            <a:chExt cx="3344515" cy="795868"/>
          </a:xfrm>
        </p:grpSpPr>
        <p:sp>
          <p:nvSpPr>
            <p:cNvPr id="539" name="Google Shape;539;p47"/>
            <p:cNvSpPr txBox="1"/>
            <p:nvPr/>
          </p:nvSpPr>
          <p:spPr>
            <a:xfrm>
              <a:off x="1928704" y="1821018"/>
              <a:ext cx="2262000" cy="400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312965"/>
                  </a:solidFill>
                  <a:latin typeface="Calibri"/>
                  <a:ea typeface="Calibri"/>
                  <a:cs typeface="Calibri"/>
                  <a:sym typeface="Calibri"/>
                </a:rPr>
                <a:t>Productivity</a:t>
              </a:r>
              <a:r>
                <a:rPr lang="en" sz="1500" b="1" i="0" u="none" strike="noStrike" cap="none">
                  <a:solidFill>
                    <a:schemeClr val="dk1"/>
                  </a:solidFill>
                  <a:latin typeface="Calibri"/>
                  <a:ea typeface="Calibri"/>
                  <a:cs typeface="Calibri"/>
                  <a:sym typeface="Calibri"/>
                </a:rPr>
                <a:t> </a:t>
              </a:r>
              <a:endParaRPr sz="1500" b="1" i="0" u="none" strike="noStrike" cap="none">
                <a:solidFill>
                  <a:schemeClr val="dk1"/>
                </a:solidFill>
                <a:latin typeface="Calibri"/>
                <a:ea typeface="Calibri"/>
                <a:cs typeface="Calibri"/>
                <a:sym typeface="Calibri"/>
              </a:endParaRPr>
            </a:p>
          </p:txBody>
        </p:sp>
        <p:pic>
          <p:nvPicPr>
            <p:cNvPr id="540" name="Google Shape;540;p47"/>
            <p:cNvPicPr preferRelativeResize="0"/>
            <p:nvPr/>
          </p:nvPicPr>
          <p:blipFill rotWithShape="1">
            <a:blip r:embed="rId5">
              <a:alphaModFix/>
            </a:blip>
            <a:srcRect/>
            <a:stretch/>
          </p:blipFill>
          <p:spPr>
            <a:xfrm>
              <a:off x="846189" y="1581270"/>
              <a:ext cx="903696" cy="795868"/>
            </a:xfrm>
            <a:prstGeom prst="rect">
              <a:avLst/>
            </a:prstGeom>
            <a:noFill/>
            <a:ln>
              <a:noFill/>
            </a:ln>
          </p:spPr>
        </p:pic>
      </p:grpSp>
      <p:grpSp>
        <p:nvGrpSpPr>
          <p:cNvPr id="541" name="Google Shape;541;p47"/>
          <p:cNvGrpSpPr/>
          <p:nvPr/>
        </p:nvGrpSpPr>
        <p:grpSpPr>
          <a:xfrm>
            <a:off x="5835388" y="2908875"/>
            <a:ext cx="2450727" cy="703331"/>
            <a:chOff x="923068" y="5399772"/>
            <a:chExt cx="3267636" cy="937774"/>
          </a:xfrm>
        </p:grpSpPr>
        <p:pic>
          <p:nvPicPr>
            <p:cNvPr id="542" name="Google Shape;542;p47"/>
            <p:cNvPicPr preferRelativeResize="0"/>
            <p:nvPr/>
          </p:nvPicPr>
          <p:blipFill rotWithShape="1">
            <a:blip r:embed="rId6">
              <a:alphaModFix/>
            </a:blip>
            <a:srcRect/>
            <a:stretch/>
          </p:blipFill>
          <p:spPr>
            <a:xfrm>
              <a:off x="923068" y="5399772"/>
              <a:ext cx="884567" cy="937774"/>
            </a:xfrm>
            <a:prstGeom prst="rect">
              <a:avLst/>
            </a:prstGeom>
            <a:noFill/>
            <a:ln>
              <a:noFill/>
            </a:ln>
          </p:spPr>
        </p:pic>
        <p:sp>
          <p:nvSpPr>
            <p:cNvPr id="543" name="Google Shape;543;p47"/>
            <p:cNvSpPr txBox="1"/>
            <p:nvPr/>
          </p:nvSpPr>
          <p:spPr>
            <a:xfrm>
              <a:off x="1928704" y="5659352"/>
              <a:ext cx="2262000" cy="400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312965"/>
                  </a:solidFill>
                  <a:latin typeface="Calibri"/>
                  <a:ea typeface="Calibri"/>
                  <a:cs typeface="Calibri"/>
                  <a:sym typeface="Calibri"/>
                </a:rPr>
                <a:t>Security</a:t>
              </a:r>
              <a:endParaRPr sz="1500" b="1" i="0" u="none" strike="noStrike" cap="none">
                <a:solidFill>
                  <a:schemeClr val="dk1"/>
                </a:solidFill>
                <a:latin typeface="Calibri"/>
                <a:ea typeface="Calibri"/>
                <a:cs typeface="Calibri"/>
                <a:sym typeface="Calibri"/>
              </a:endParaRPr>
            </a:p>
          </p:txBody>
        </p:sp>
      </p:grpSp>
      <p:sp>
        <p:nvSpPr>
          <p:cNvPr id="544" name="Google Shape;544;p47"/>
          <p:cNvSpPr txBox="1"/>
          <p:nvPr/>
        </p:nvSpPr>
        <p:spPr>
          <a:xfrm>
            <a:off x="4160063" y="2401737"/>
            <a:ext cx="1696500" cy="3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312965"/>
                </a:solidFill>
                <a:latin typeface="Calibri"/>
                <a:ea typeface="Calibri"/>
                <a:cs typeface="Calibri"/>
                <a:sym typeface="Calibri"/>
              </a:rPr>
              <a:t>Savings</a:t>
            </a:r>
            <a:endParaRPr sz="1500" b="1" i="0" u="none" strike="noStrike" cap="none">
              <a:solidFill>
                <a:schemeClr val="dk1"/>
              </a:solidFill>
              <a:latin typeface="Calibri"/>
              <a:ea typeface="Calibri"/>
              <a:cs typeface="Calibri"/>
              <a:sym typeface="Calibri"/>
            </a:endParaRPr>
          </a:p>
        </p:txBody>
      </p:sp>
      <p:sp>
        <p:nvSpPr>
          <p:cNvPr id="545" name="Google Shape;545;p47"/>
          <p:cNvSpPr txBox="1"/>
          <p:nvPr/>
        </p:nvSpPr>
        <p:spPr>
          <a:xfrm>
            <a:off x="548813" y="1632919"/>
            <a:ext cx="2499000" cy="881700"/>
          </a:xfrm>
          <a:prstGeom prst="rect">
            <a:avLst/>
          </a:prstGeom>
          <a:noFill/>
          <a:ln>
            <a:noFill/>
          </a:ln>
        </p:spPr>
        <p:txBody>
          <a:bodyPr spcFirstLastPara="1" wrap="square" lIns="68575" tIns="68575" rIns="68575" bIns="68575" anchor="t" anchorCtr="0">
            <a:noAutofit/>
          </a:bodyPr>
          <a:lstStyle/>
          <a:p>
            <a:pPr marL="0" lvl="0" indent="0" algn="l" rtl="0">
              <a:lnSpc>
                <a:spcPct val="138000"/>
              </a:lnSpc>
              <a:spcBef>
                <a:spcPts val="0"/>
              </a:spcBef>
              <a:spcAft>
                <a:spcPts val="0"/>
              </a:spcAft>
              <a:buClr>
                <a:srgbClr val="000000"/>
              </a:buClr>
              <a:buSzPts val="1100"/>
              <a:buFont typeface="Arial"/>
              <a:buNone/>
            </a:pPr>
            <a:r>
              <a:rPr lang="en" sz="1200">
                <a:solidFill>
                  <a:srgbClr val="7F7F7F"/>
                </a:solidFill>
                <a:highlight>
                  <a:srgbClr val="FFFFFF"/>
                </a:highlight>
                <a:latin typeface="Calibri"/>
                <a:ea typeface="Calibri"/>
                <a:cs typeface="Calibri"/>
                <a:sym typeface="Calibri"/>
              </a:rPr>
              <a:t>Increase rate of innovation and competitiveness by b</a:t>
            </a:r>
            <a:r>
              <a:rPr lang="en" sz="1200" b="0" i="0" u="none" strike="noStrike" cap="none">
                <a:solidFill>
                  <a:srgbClr val="7F7F7F"/>
                </a:solidFill>
                <a:highlight>
                  <a:srgbClr val="FFFFFF"/>
                </a:highlight>
                <a:latin typeface="Calibri"/>
                <a:ea typeface="Calibri"/>
                <a:cs typeface="Calibri"/>
                <a:sym typeface="Calibri"/>
              </a:rPr>
              <a:t>ringing new ideas to production within hours/days</a:t>
            </a:r>
            <a:endParaRPr sz="1200" b="0" i="0" u="none" strike="noStrike" cap="none">
              <a:solidFill>
                <a:srgbClr val="7F7F7F"/>
              </a:solidFill>
              <a:latin typeface="Calibri"/>
              <a:ea typeface="Calibri"/>
              <a:cs typeface="Calibri"/>
              <a:sym typeface="Calibri"/>
            </a:endParaRPr>
          </a:p>
        </p:txBody>
      </p:sp>
      <p:sp>
        <p:nvSpPr>
          <p:cNvPr id="546" name="Google Shape;546;p47"/>
          <p:cNvSpPr txBox="1"/>
          <p:nvPr/>
        </p:nvSpPr>
        <p:spPr>
          <a:xfrm>
            <a:off x="526837" y="3603938"/>
            <a:ext cx="2588700" cy="996000"/>
          </a:xfrm>
          <a:prstGeom prst="rect">
            <a:avLst/>
          </a:prstGeom>
          <a:noFill/>
          <a:ln>
            <a:noFill/>
          </a:ln>
        </p:spPr>
        <p:txBody>
          <a:bodyPr spcFirstLastPara="1" wrap="square" lIns="68575" tIns="68575" rIns="68575" bIns="68575" anchor="t" anchorCtr="0">
            <a:noAutofit/>
          </a:bodyPr>
          <a:lstStyle/>
          <a:p>
            <a:pPr marL="0" marR="0" lvl="0" indent="0" algn="l" rtl="0">
              <a:lnSpc>
                <a:spcPct val="138000"/>
              </a:lnSpc>
              <a:spcBef>
                <a:spcPts val="0"/>
              </a:spcBef>
              <a:spcAft>
                <a:spcPts val="0"/>
              </a:spcAft>
              <a:buClr>
                <a:srgbClr val="000000"/>
              </a:buClr>
              <a:buSzPts val="1100"/>
              <a:buFont typeface="Arial"/>
              <a:buNone/>
            </a:pPr>
            <a:r>
              <a:rPr lang="en" sz="1200">
                <a:solidFill>
                  <a:srgbClr val="7F7F7F"/>
                </a:solidFill>
                <a:highlight>
                  <a:srgbClr val="FFFFFF"/>
                </a:highlight>
                <a:latin typeface="Calibri"/>
                <a:ea typeface="Calibri"/>
                <a:cs typeface="Calibri"/>
                <a:sym typeface="Calibri"/>
              </a:rPr>
              <a:t>DB </a:t>
            </a:r>
            <a:r>
              <a:rPr lang="en" sz="1200" b="0" i="0" u="none" strike="noStrike" cap="none">
                <a:solidFill>
                  <a:srgbClr val="7F7F7F"/>
                </a:solidFill>
                <a:highlight>
                  <a:srgbClr val="FFFFFF"/>
                </a:highlight>
                <a:latin typeface="Calibri"/>
                <a:ea typeface="Calibri"/>
                <a:cs typeface="Calibri"/>
                <a:sym typeface="Calibri"/>
              </a:rPr>
              <a:t>Operators can offer internal DBaaS, make high-impact changes frequently and predictably with minimal toil</a:t>
            </a:r>
            <a:endParaRPr sz="1200" b="0" i="0" u="none" strike="noStrike" cap="none">
              <a:solidFill>
                <a:srgbClr val="7F7F7F"/>
              </a:solidFill>
              <a:highlight>
                <a:srgbClr val="FFFFFF"/>
              </a:highlight>
              <a:latin typeface="Calibri"/>
              <a:ea typeface="Calibri"/>
              <a:cs typeface="Calibri"/>
              <a:sym typeface="Calibri"/>
            </a:endParaRPr>
          </a:p>
        </p:txBody>
      </p:sp>
      <p:sp>
        <p:nvSpPr>
          <p:cNvPr id="547" name="Google Shape;547;p47"/>
          <p:cNvSpPr txBox="1"/>
          <p:nvPr/>
        </p:nvSpPr>
        <p:spPr>
          <a:xfrm>
            <a:off x="5528175" y="1699969"/>
            <a:ext cx="2956500" cy="852900"/>
          </a:xfrm>
          <a:prstGeom prst="rect">
            <a:avLst/>
          </a:prstGeom>
          <a:noFill/>
          <a:ln>
            <a:noFill/>
          </a:ln>
        </p:spPr>
        <p:txBody>
          <a:bodyPr spcFirstLastPara="1" wrap="square" lIns="68575" tIns="68575" rIns="68575" bIns="68575" anchor="t" anchorCtr="0">
            <a:noAutofit/>
          </a:bodyPr>
          <a:lstStyle/>
          <a:p>
            <a:pPr marL="0" marR="0" lvl="0" indent="0" algn="l" rtl="0">
              <a:lnSpc>
                <a:spcPct val="138000"/>
              </a:lnSpc>
              <a:spcBef>
                <a:spcPts val="0"/>
              </a:spcBef>
              <a:spcAft>
                <a:spcPts val="0"/>
              </a:spcAft>
              <a:buClr>
                <a:srgbClr val="000000"/>
              </a:buClr>
              <a:buSzPts val="1100"/>
              <a:buFont typeface="Arial"/>
              <a:buNone/>
            </a:pPr>
            <a:r>
              <a:rPr lang="en" sz="1200">
                <a:solidFill>
                  <a:srgbClr val="7F7F7F"/>
                </a:solidFill>
                <a:highlight>
                  <a:srgbClr val="FFFFFF"/>
                </a:highlight>
                <a:latin typeface="Calibri"/>
                <a:ea typeface="Calibri"/>
                <a:cs typeface="Calibri"/>
                <a:sym typeface="Calibri"/>
              </a:rPr>
              <a:t>Yugabyte DB</a:t>
            </a:r>
            <a:r>
              <a:rPr lang="en" sz="1200" b="0" i="0" u="none" strike="noStrike" cap="none">
                <a:solidFill>
                  <a:srgbClr val="7F7F7F"/>
                </a:solidFill>
                <a:highlight>
                  <a:srgbClr val="FFFFFF"/>
                </a:highlight>
                <a:latin typeface="Calibri"/>
                <a:ea typeface="Calibri"/>
                <a:cs typeface="Calibri"/>
                <a:sym typeface="Calibri"/>
              </a:rPr>
              <a:t> </a:t>
            </a:r>
            <a:r>
              <a:rPr lang="en" sz="1200">
                <a:solidFill>
                  <a:srgbClr val="7F7F7F"/>
                </a:solidFill>
                <a:highlight>
                  <a:srgbClr val="FFFFFF"/>
                </a:highlight>
                <a:latin typeface="Calibri"/>
                <a:ea typeface="Calibri"/>
                <a:cs typeface="Calibri"/>
                <a:sym typeface="Calibri"/>
              </a:rPr>
              <a:t>ensures that apps will continue to work smoothly without any performance impacts </a:t>
            </a:r>
            <a:r>
              <a:rPr lang="en" sz="1200" b="0" i="0" u="none" strike="noStrike" cap="none">
                <a:solidFill>
                  <a:srgbClr val="7F7F7F"/>
                </a:solidFill>
                <a:highlight>
                  <a:srgbClr val="FFFFFF"/>
                </a:highlight>
                <a:latin typeface="Calibri"/>
                <a:ea typeface="Calibri"/>
                <a:cs typeface="Calibri"/>
                <a:sym typeface="Calibri"/>
              </a:rPr>
              <a:t>despite nodes / </a:t>
            </a:r>
            <a:r>
              <a:rPr lang="en" sz="1200">
                <a:solidFill>
                  <a:srgbClr val="7F7F7F"/>
                </a:solidFill>
                <a:highlight>
                  <a:srgbClr val="FFFFFF"/>
                </a:highlight>
                <a:latin typeface="Calibri"/>
                <a:ea typeface="Calibri"/>
                <a:cs typeface="Calibri"/>
                <a:sym typeface="Calibri"/>
              </a:rPr>
              <a:t>z</a:t>
            </a:r>
            <a:r>
              <a:rPr lang="en" sz="1200" b="0" i="0" u="none" strike="noStrike" cap="none">
                <a:solidFill>
                  <a:srgbClr val="7F7F7F"/>
                </a:solidFill>
                <a:highlight>
                  <a:srgbClr val="FFFFFF"/>
                </a:highlight>
                <a:latin typeface="Calibri"/>
                <a:ea typeface="Calibri"/>
                <a:cs typeface="Calibri"/>
                <a:sym typeface="Calibri"/>
              </a:rPr>
              <a:t>one failures</a:t>
            </a:r>
            <a:endParaRPr sz="1200" b="0" i="0" u="none" strike="noStrike" cap="none">
              <a:solidFill>
                <a:srgbClr val="7F7F7F"/>
              </a:solidFill>
              <a:highlight>
                <a:srgbClr val="FFFFFF"/>
              </a:highlight>
              <a:latin typeface="Calibri"/>
              <a:ea typeface="Calibri"/>
              <a:cs typeface="Calibri"/>
              <a:sym typeface="Calibri"/>
            </a:endParaRPr>
          </a:p>
        </p:txBody>
      </p:sp>
      <p:sp>
        <p:nvSpPr>
          <p:cNvPr id="548" name="Google Shape;548;p47"/>
          <p:cNvSpPr txBox="1"/>
          <p:nvPr/>
        </p:nvSpPr>
        <p:spPr>
          <a:xfrm>
            <a:off x="5590631" y="3636769"/>
            <a:ext cx="2956500" cy="996000"/>
          </a:xfrm>
          <a:prstGeom prst="rect">
            <a:avLst/>
          </a:prstGeom>
          <a:noFill/>
          <a:ln>
            <a:noFill/>
          </a:ln>
        </p:spPr>
        <p:txBody>
          <a:bodyPr spcFirstLastPara="1" wrap="square" lIns="68575" tIns="68575" rIns="68575" bIns="68575" anchor="t" anchorCtr="0">
            <a:noAutofit/>
          </a:bodyPr>
          <a:lstStyle/>
          <a:p>
            <a:pPr marL="0" marR="0" lvl="0" indent="0" algn="l" rtl="0">
              <a:lnSpc>
                <a:spcPct val="138000"/>
              </a:lnSpc>
              <a:spcBef>
                <a:spcPts val="0"/>
              </a:spcBef>
              <a:spcAft>
                <a:spcPts val="0"/>
              </a:spcAft>
              <a:buClr>
                <a:srgbClr val="000000"/>
              </a:buClr>
              <a:buSzPts val="1100"/>
              <a:buFont typeface="Arial"/>
              <a:buNone/>
            </a:pPr>
            <a:r>
              <a:rPr lang="en" sz="1200">
                <a:solidFill>
                  <a:srgbClr val="7F7F7F"/>
                </a:solidFill>
                <a:highlight>
                  <a:srgbClr val="FFFFFF"/>
                </a:highlight>
                <a:latin typeface="Calibri"/>
                <a:ea typeface="Calibri"/>
                <a:cs typeface="Calibri"/>
                <a:sym typeface="Calibri"/>
              </a:rPr>
              <a:t>Q</a:t>
            </a:r>
            <a:r>
              <a:rPr lang="en" sz="1200" b="0" i="0" u="none" strike="noStrike" cap="none">
                <a:solidFill>
                  <a:srgbClr val="7F7F7F"/>
                </a:solidFill>
                <a:highlight>
                  <a:srgbClr val="FFFFFF"/>
                </a:highlight>
                <a:latin typeface="Calibri"/>
                <a:ea typeface="Calibri"/>
                <a:cs typeface="Calibri"/>
                <a:sym typeface="Calibri"/>
              </a:rPr>
              <a:t>uickly patch any security issues and limit threat surface</a:t>
            </a:r>
            <a:r>
              <a:rPr lang="en" sz="1200">
                <a:solidFill>
                  <a:srgbClr val="7F7F7F"/>
                </a:solidFill>
                <a:highlight>
                  <a:srgbClr val="FFFFFF"/>
                </a:highlight>
                <a:latin typeface="Calibri"/>
                <a:ea typeface="Calibri"/>
                <a:cs typeface="Calibri"/>
                <a:sym typeface="Calibri"/>
              </a:rPr>
              <a:t> also allowing for t</a:t>
            </a:r>
            <a:r>
              <a:rPr lang="en" sz="1200" b="0" i="0" u="none" strike="noStrike" cap="none">
                <a:solidFill>
                  <a:srgbClr val="7F7F7F"/>
                </a:solidFill>
                <a:highlight>
                  <a:srgbClr val="FFFFFF"/>
                </a:highlight>
                <a:latin typeface="Calibri"/>
                <a:ea typeface="Calibri"/>
                <a:cs typeface="Calibri"/>
                <a:sym typeface="Calibri"/>
              </a:rPr>
              <a:t>imely rotation </a:t>
            </a:r>
            <a:r>
              <a:rPr lang="en" sz="1200">
                <a:solidFill>
                  <a:srgbClr val="7F7F7F"/>
                </a:solidFill>
                <a:highlight>
                  <a:srgbClr val="FFFFFF"/>
                </a:highlight>
                <a:latin typeface="Calibri"/>
                <a:ea typeface="Calibri"/>
                <a:cs typeface="Calibri"/>
                <a:sym typeface="Calibri"/>
              </a:rPr>
              <a:t>of</a:t>
            </a:r>
            <a:r>
              <a:rPr lang="en" sz="1200" b="0" i="0" u="none" strike="noStrike" cap="none">
                <a:solidFill>
                  <a:srgbClr val="7F7F7F"/>
                </a:solidFill>
                <a:highlight>
                  <a:srgbClr val="FFFFFF"/>
                </a:highlight>
                <a:latin typeface="Calibri"/>
                <a:ea typeface="Calibri"/>
                <a:cs typeface="Calibri"/>
                <a:sym typeface="Calibri"/>
              </a:rPr>
              <a:t> security credentials</a:t>
            </a:r>
            <a:endParaRPr sz="1200" b="0" i="0" u="none" strike="noStrike" cap="none">
              <a:solidFill>
                <a:srgbClr val="7F7F7F"/>
              </a:solidFill>
              <a:highlight>
                <a:srgbClr val="FFFFFF"/>
              </a:highlight>
              <a:latin typeface="Calibri"/>
              <a:ea typeface="Calibri"/>
              <a:cs typeface="Calibri"/>
              <a:sym typeface="Calibri"/>
            </a:endParaRPr>
          </a:p>
        </p:txBody>
      </p:sp>
      <p:sp>
        <p:nvSpPr>
          <p:cNvPr id="549" name="Google Shape;549;p47"/>
          <p:cNvSpPr txBox="1"/>
          <p:nvPr/>
        </p:nvSpPr>
        <p:spPr>
          <a:xfrm>
            <a:off x="3250069" y="2808956"/>
            <a:ext cx="2278200" cy="996000"/>
          </a:xfrm>
          <a:prstGeom prst="rect">
            <a:avLst/>
          </a:prstGeom>
          <a:noFill/>
          <a:ln>
            <a:noFill/>
          </a:ln>
        </p:spPr>
        <p:txBody>
          <a:bodyPr spcFirstLastPara="1" wrap="square" lIns="68575" tIns="68575" rIns="68575" bIns="68575" anchor="t" anchorCtr="0">
            <a:noAutofit/>
          </a:bodyPr>
          <a:lstStyle/>
          <a:p>
            <a:pPr marL="0" marR="0" lvl="0" indent="0" algn="l" rtl="0">
              <a:lnSpc>
                <a:spcPct val="138000"/>
              </a:lnSpc>
              <a:spcBef>
                <a:spcPts val="0"/>
              </a:spcBef>
              <a:spcAft>
                <a:spcPts val="0"/>
              </a:spcAft>
              <a:buClr>
                <a:srgbClr val="000000"/>
              </a:buClr>
              <a:buSzPts val="1100"/>
              <a:buFont typeface="Arial"/>
              <a:buNone/>
            </a:pPr>
            <a:r>
              <a:rPr lang="en" sz="1200">
                <a:solidFill>
                  <a:srgbClr val="7F7F7F"/>
                </a:solidFill>
                <a:highlight>
                  <a:srgbClr val="FFFFFF"/>
                </a:highlight>
                <a:latin typeface="Calibri"/>
                <a:ea typeface="Calibri"/>
                <a:cs typeface="Calibri"/>
                <a:sym typeface="Calibri"/>
              </a:rPr>
              <a:t>O</a:t>
            </a:r>
            <a:r>
              <a:rPr lang="en" sz="1200" b="0" i="0" u="none" strike="noStrike" cap="none">
                <a:solidFill>
                  <a:srgbClr val="7F7F7F"/>
                </a:solidFill>
                <a:highlight>
                  <a:srgbClr val="FFFFFF"/>
                </a:highlight>
                <a:latin typeface="Calibri"/>
                <a:ea typeface="Calibri"/>
                <a:cs typeface="Calibri"/>
                <a:sym typeface="Calibri"/>
              </a:rPr>
              <a:t>ptimally allocat</a:t>
            </a:r>
            <a:r>
              <a:rPr lang="en" sz="1200">
                <a:solidFill>
                  <a:srgbClr val="7F7F7F"/>
                </a:solidFill>
                <a:highlight>
                  <a:srgbClr val="FFFFFF"/>
                </a:highlight>
                <a:latin typeface="Calibri"/>
                <a:ea typeface="Calibri"/>
                <a:cs typeface="Calibri"/>
                <a:sym typeface="Calibri"/>
              </a:rPr>
              <a:t>e</a:t>
            </a:r>
            <a:r>
              <a:rPr lang="en" sz="1200" b="0" i="0" u="none" strike="noStrike" cap="none">
                <a:solidFill>
                  <a:srgbClr val="7F7F7F"/>
                </a:solidFill>
                <a:highlight>
                  <a:srgbClr val="FFFFFF"/>
                </a:highlight>
                <a:latin typeface="Calibri"/>
                <a:ea typeface="Calibri"/>
                <a:cs typeface="Calibri"/>
                <a:sym typeface="Calibri"/>
              </a:rPr>
              <a:t> resources with a ho</a:t>
            </a:r>
            <a:r>
              <a:rPr lang="en" sz="1200">
                <a:solidFill>
                  <a:srgbClr val="7F7F7F"/>
                </a:solidFill>
                <a:highlight>
                  <a:srgbClr val="FFFFFF"/>
                </a:highlight>
                <a:latin typeface="Calibri"/>
                <a:ea typeface="Calibri"/>
                <a:cs typeface="Calibri"/>
                <a:sym typeface="Calibri"/>
              </a:rPr>
              <a:t>rizontally s</a:t>
            </a:r>
            <a:r>
              <a:rPr lang="en" sz="1200">
                <a:solidFill>
                  <a:srgbClr val="7F7F7F"/>
                </a:solidFill>
                <a:highlight>
                  <a:schemeClr val="lt1"/>
                </a:highlight>
                <a:latin typeface="Calibri"/>
                <a:ea typeface="Calibri"/>
                <a:cs typeface="Calibri"/>
                <a:sym typeface="Calibri"/>
              </a:rPr>
              <a:t>calable distributed database for low upfront costs</a:t>
            </a:r>
            <a:endParaRPr sz="1200" b="0" i="0" u="none" strike="noStrike" cap="none">
              <a:solidFill>
                <a:srgbClr val="7F7F7F"/>
              </a:solidFill>
              <a:highlight>
                <a:srgbClr val="FFFFFF"/>
              </a:highlight>
              <a:latin typeface="Calibri"/>
              <a:ea typeface="Calibri"/>
              <a:cs typeface="Calibri"/>
              <a:sym typeface="Calibri"/>
            </a:endParaRPr>
          </a:p>
        </p:txBody>
      </p:sp>
      <p:pic>
        <p:nvPicPr>
          <p:cNvPr id="550" name="Google Shape;550;p47"/>
          <p:cNvPicPr preferRelativeResize="0"/>
          <p:nvPr/>
        </p:nvPicPr>
        <p:blipFill rotWithShape="1">
          <a:blip r:embed="rId7">
            <a:alphaModFix/>
          </a:blip>
          <a:srcRect/>
          <a:stretch/>
        </p:blipFill>
        <p:spPr>
          <a:xfrm>
            <a:off x="3538562" y="2294597"/>
            <a:ext cx="621506" cy="51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Us</a:t>
            </a:r>
            <a:endParaRPr/>
          </a:p>
        </p:txBody>
      </p:sp>
      <p:sp>
        <p:nvSpPr>
          <p:cNvPr id="557" name="Google Shape;557;p48"/>
          <p:cNvSpPr txBox="1"/>
          <p:nvPr/>
        </p:nvSpPr>
        <p:spPr>
          <a:xfrm>
            <a:off x="2817200" y="2535275"/>
            <a:ext cx="3207300" cy="6381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None/>
            </a:pPr>
            <a:r>
              <a:rPr lang="en" sz="1200">
                <a:solidFill>
                  <a:srgbClr val="666666"/>
                </a:solidFill>
                <a:latin typeface="Lato"/>
                <a:ea typeface="Lato"/>
                <a:cs typeface="Lato"/>
                <a:sym typeface="Lato"/>
              </a:rPr>
              <a:t>Founded Feb 2016</a:t>
            </a:r>
            <a:endParaRPr sz="1200">
              <a:solidFill>
                <a:srgbClr val="666666"/>
              </a:solidFill>
              <a:latin typeface="Lato"/>
              <a:ea typeface="Lato"/>
              <a:cs typeface="Lato"/>
              <a:sym typeface="Lato"/>
            </a:endParaRPr>
          </a:p>
          <a:p>
            <a:pPr marL="0" marR="0" lvl="0" indent="0" algn="ctr" rtl="0">
              <a:lnSpc>
                <a:spcPct val="115000"/>
              </a:lnSpc>
              <a:spcBef>
                <a:spcPts val="0"/>
              </a:spcBef>
              <a:spcAft>
                <a:spcPts val="0"/>
              </a:spcAft>
              <a:buNone/>
            </a:pPr>
            <a:r>
              <a:rPr lang="en" sz="1200">
                <a:solidFill>
                  <a:srgbClr val="666666"/>
                </a:solidFill>
                <a:latin typeface="Lato"/>
                <a:ea typeface="Lato"/>
                <a:cs typeface="Lato"/>
                <a:sym typeface="Lato"/>
              </a:rPr>
              <a:t>Funded by leading cloud-infra VCs</a:t>
            </a:r>
            <a:endParaRPr sz="1200">
              <a:solidFill>
                <a:srgbClr val="666666"/>
              </a:solidFill>
              <a:latin typeface="Lato"/>
              <a:ea typeface="Lato"/>
              <a:cs typeface="Lato"/>
              <a:sym typeface="Lato"/>
            </a:endParaRPr>
          </a:p>
        </p:txBody>
      </p:sp>
      <p:sp>
        <p:nvSpPr>
          <p:cNvPr id="558" name="Google Shape;558;p48"/>
          <p:cNvSpPr txBox="1"/>
          <p:nvPr/>
        </p:nvSpPr>
        <p:spPr>
          <a:xfrm>
            <a:off x="2475552" y="1881625"/>
            <a:ext cx="1715400" cy="285900"/>
          </a:xfrm>
          <a:prstGeom prst="rect">
            <a:avLst/>
          </a:prstGeom>
          <a:noFill/>
          <a:ln>
            <a:noFill/>
          </a:ln>
        </p:spPr>
        <p:txBody>
          <a:bodyPr spcFirstLastPara="1" wrap="square" lIns="68575" tIns="68575" rIns="68575" bIns="68575" anchor="ctr" anchorCtr="0">
            <a:noAutofit/>
          </a:bodyPr>
          <a:lstStyle/>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Kannan Muthukkaruppan</a:t>
            </a:r>
            <a:endParaRPr sz="900" b="1">
              <a:solidFill>
                <a:srgbClr val="999999"/>
              </a:solidFill>
              <a:latin typeface="Lato"/>
              <a:ea typeface="Lato"/>
              <a:cs typeface="Lato"/>
              <a:sym typeface="Lato"/>
            </a:endParaRPr>
          </a:p>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President/Co-founder</a:t>
            </a:r>
            <a:endParaRPr sz="900" b="1">
              <a:solidFill>
                <a:srgbClr val="999999"/>
              </a:solidFill>
              <a:latin typeface="Lato"/>
              <a:ea typeface="Lato"/>
              <a:cs typeface="Lato"/>
              <a:sym typeface="Lato"/>
            </a:endParaRPr>
          </a:p>
        </p:txBody>
      </p:sp>
      <p:sp>
        <p:nvSpPr>
          <p:cNvPr id="559" name="Google Shape;559;p48"/>
          <p:cNvSpPr txBox="1"/>
          <p:nvPr/>
        </p:nvSpPr>
        <p:spPr>
          <a:xfrm>
            <a:off x="6846543" y="1881625"/>
            <a:ext cx="2092800" cy="285900"/>
          </a:xfrm>
          <a:prstGeom prst="rect">
            <a:avLst/>
          </a:prstGeom>
          <a:noFill/>
          <a:ln>
            <a:noFill/>
          </a:ln>
        </p:spPr>
        <p:txBody>
          <a:bodyPr spcFirstLastPara="1" wrap="square" lIns="68575" tIns="68575" rIns="68575" bIns="68575" anchor="ctr" anchorCtr="0">
            <a:noAutofit/>
          </a:bodyPr>
          <a:lstStyle/>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Mikhail Bautin</a:t>
            </a:r>
            <a:endParaRPr sz="900" b="1">
              <a:solidFill>
                <a:srgbClr val="999999"/>
              </a:solidFill>
              <a:latin typeface="Lato"/>
              <a:ea typeface="Lato"/>
              <a:cs typeface="Lato"/>
              <a:sym typeface="Lato"/>
            </a:endParaRPr>
          </a:p>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Software Architect/Co-founder</a:t>
            </a:r>
            <a:endParaRPr sz="900" b="1">
              <a:solidFill>
                <a:srgbClr val="999999"/>
              </a:solidFill>
              <a:latin typeface="Lato"/>
              <a:ea typeface="Lato"/>
              <a:cs typeface="Lato"/>
              <a:sym typeface="Lato"/>
            </a:endParaRPr>
          </a:p>
        </p:txBody>
      </p:sp>
      <p:sp>
        <p:nvSpPr>
          <p:cNvPr id="560" name="Google Shape;560;p48"/>
          <p:cNvSpPr txBox="1"/>
          <p:nvPr/>
        </p:nvSpPr>
        <p:spPr>
          <a:xfrm>
            <a:off x="4840377" y="1881625"/>
            <a:ext cx="1566000" cy="285900"/>
          </a:xfrm>
          <a:prstGeom prst="rect">
            <a:avLst/>
          </a:prstGeom>
          <a:noFill/>
          <a:ln>
            <a:noFill/>
          </a:ln>
        </p:spPr>
        <p:txBody>
          <a:bodyPr spcFirstLastPara="1" wrap="square" lIns="68575" tIns="68575" rIns="68575" bIns="68575" anchor="ctr" anchorCtr="0">
            <a:noAutofit/>
          </a:bodyPr>
          <a:lstStyle/>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Karthik Ranganathan</a:t>
            </a:r>
            <a:endParaRPr sz="900" b="1">
              <a:solidFill>
                <a:srgbClr val="999999"/>
              </a:solidFill>
              <a:latin typeface="Lato"/>
              <a:ea typeface="Lato"/>
              <a:cs typeface="Lato"/>
              <a:sym typeface="Lato"/>
            </a:endParaRPr>
          </a:p>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CTO/Co-founder</a:t>
            </a:r>
            <a:endParaRPr sz="900" b="1">
              <a:solidFill>
                <a:srgbClr val="999999"/>
              </a:solidFill>
              <a:latin typeface="Lato"/>
              <a:ea typeface="Lato"/>
              <a:cs typeface="Lato"/>
              <a:sym typeface="Lato"/>
            </a:endParaRPr>
          </a:p>
        </p:txBody>
      </p:sp>
      <p:pic>
        <p:nvPicPr>
          <p:cNvPr id="561" name="Google Shape;561;p48"/>
          <p:cNvPicPr preferRelativeResize="0"/>
          <p:nvPr/>
        </p:nvPicPr>
        <p:blipFill>
          <a:blip r:embed="rId3">
            <a:alphaModFix/>
          </a:blip>
          <a:stretch>
            <a:fillRect/>
          </a:stretch>
        </p:blipFill>
        <p:spPr>
          <a:xfrm>
            <a:off x="5120475" y="837025"/>
            <a:ext cx="940075" cy="940075"/>
          </a:xfrm>
          <a:prstGeom prst="rect">
            <a:avLst/>
          </a:prstGeom>
          <a:noFill/>
          <a:ln>
            <a:noFill/>
          </a:ln>
        </p:spPr>
      </p:pic>
      <p:pic>
        <p:nvPicPr>
          <p:cNvPr id="562" name="Google Shape;562;p48"/>
          <p:cNvPicPr preferRelativeResize="0"/>
          <p:nvPr/>
        </p:nvPicPr>
        <p:blipFill>
          <a:blip r:embed="rId4">
            <a:alphaModFix/>
          </a:blip>
          <a:stretch>
            <a:fillRect/>
          </a:stretch>
        </p:blipFill>
        <p:spPr>
          <a:xfrm>
            <a:off x="2817199" y="837025"/>
            <a:ext cx="940075" cy="940075"/>
          </a:xfrm>
          <a:prstGeom prst="rect">
            <a:avLst/>
          </a:prstGeom>
          <a:noFill/>
          <a:ln>
            <a:noFill/>
          </a:ln>
        </p:spPr>
      </p:pic>
      <p:pic>
        <p:nvPicPr>
          <p:cNvPr id="563" name="Google Shape;563;p48"/>
          <p:cNvPicPr preferRelativeResize="0"/>
          <p:nvPr/>
        </p:nvPicPr>
        <p:blipFill>
          <a:blip r:embed="rId5">
            <a:alphaModFix/>
          </a:blip>
          <a:stretch>
            <a:fillRect/>
          </a:stretch>
        </p:blipFill>
        <p:spPr>
          <a:xfrm>
            <a:off x="7422900" y="837025"/>
            <a:ext cx="940075" cy="940099"/>
          </a:xfrm>
          <a:prstGeom prst="rect">
            <a:avLst/>
          </a:prstGeom>
          <a:noFill/>
          <a:ln>
            <a:noFill/>
          </a:ln>
        </p:spPr>
      </p:pic>
      <p:grpSp>
        <p:nvGrpSpPr>
          <p:cNvPr id="564" name="Google Shape;564;p48"/>
          <p:cNvGrpSpPr/>
          <p:nvPr/>
        </p:nvGrpSpPr>
        <p:grpSpPr>
          <a:xfrm>
            <a:off x="1156631" y="3209727"/>
            <a:ext cx="6992757" cy="625213"/>
            <a:chOff x="-905349" y="4788567"/>
            <a:chExt cx="11594689" cy="1016275"/>
          </a:xfrm>
        </p:grpSpPr>
        <p:pic>
          <p:nvPicPr>
            <p:cNvPr id="565" name="Google Shape;565;p48"/>
            <p:cNvPicPr preferRelativeResize="0"/>
            <p:nvPr/>
          </p:nvPicPr>
          <p:blipFill>
            <a:blip r:embed="rId6">
              <a:alphaModFix/>
            </a:blip>
            <a:stretch>
              <a:fillRect/>
            </a:stretch>
          </p:blipFill>
          <p:spPr>
            <a:xfrm>
              <a:off x="-905349" y="4999338"/>
              <a:ext cx="2860699" cy="594730"/>
            </a:xfrm>
            <a:prstGeom prst="rect">
              <a:avLst/>
            </a:prstGeom>
            <a:noFill/>
            <a:ln>
              <a:noFill/>
            </a:ln>
          </p:spPr>
        </p:pic>
        <p:pic>
          <p:nvPicPr>
            <p:cNvPr id="566" name="Google Shape;566;p48"/>
            <p:cNvPicPr preferRelativeResize="0"/>
            <p:nvPr/>
          </p:nvPicPr>
          <p:blipFill>
            <a:blip r:embed="rId7">
              <a:alphaModFix/>
            </a:blip>
            <a:stretch>
              <a:fillRect/>
            </a:stretch>
          </p:blipFill>
          <p:spPr>
            <a:xfrm>
              <a:off x="5480477" y="4788567"/>
              <a:ext cx="1204950" cy="1016275"/>
            </a:xfrm>
            <a:prstGeom prst="rect">
              <a:avLst/>
            </a:prstGeom>
            <a:noFill/>
            <a:ln>
              <a:noFill/>
            </a:ln>
          </p:spPr>
        </p:pic>
        <p:pic>
          <p:nvPicPr>
            <p:cNvPr id="567" name="Google Shape;567;p48"/>
            <p:cNvPicPr preferRelativeResize="0"/>
            <p:nvPr/>
          </p:nvPicPr>
          <p:blipFill rotWithShape="1">
            <a:blip r:embed="rId8">
              <a:alphaModFix/>
            </a:blip>
            <a:srcRect t="12114" b="12122"/>
            <a:stretch/>
          </p:blipFill>
          <p:spPr>
            <a:xfrm>
              <a:off x="2717882" y="4874759"/>
              <a:ext cx="1587926" cy="843900"/>
            </a:xfrm>
            <a:prstGeom prst="rect">
              <a:avLst/>
            </a:prstGeom>
            <a:noFill/>
            <a:ln>
              <a:noFill/>
            </a:ln>
          </p:spPr>
        </p:pic>
        <p:pic>
          <p:nvPicPr>
            <p:cNvPr id="568" name="Google Shape;568;p48"/>
            <p:cNvPicPr preferRelativeResize="0"/>
            <p:nvPr/>
          </p:nvPicPr>
          <p:blipFill rotWithShape="1">
            <a:blip r:embed="rId9">
              <a:alphaModFix/>
            </a:blip>
            <a:srcRect t="33984" b="35541"/>
            <a:stretch/>
          </p:blipFill>
          <p:spPr>
            <a:xfrm>
              <a:off x="8546215" y="4970157"/>
              <a:ext cx="2143125" cy="653100"/>
            </a:xfrm>
            <a:prstGeom prst="rect">
              <a:avLst/>
            </a:prstGeom>
            <a:noFill/>
            <a:ln>
              <a:noFill/>
            </a:ln>
          </p:spPr>
        </p:pic>
      </p:grpSp>
      <p:sp>
        <p:nvSpPr>
          <p:cNvPr id="569" name="Google Shape;569;p48"/>
          <p:cNvSpPr txBox="1"/>
          <p:nvPr/>
        </p:nvSpPr>
        <p:spPr>
          <a:xfrm>
            <a:off x="502735" y="1881625"/>
            <a:ext cx="1113600" cy="285900"/>
          </a:xfrm>
          <a:prstGeom prst="rect">
            <a:avLst/>
          </a:prstGeom>
          <a:noFill/>
          <a:ln>
            <a:noFill/>
          </a:ln>
        </p:spPr>
        <p:txBody>
          <a:bodyPr spcFirstLastPara="1" wrap="square" lIns="68575" tIns="68575" rIns="68575" bIns="68575" anchor="ctr" anchorCtr="0">
            <a:noAutofit/>
          </a:bodyPr>
          <a:lstStyle/>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Bill Cook</a:t>
            </a:r>
            <a:endParaRPr sz="900" b="1">
              <a:solidFill>
                <a:srgbClr val="999999"/>
              </a:solidFill>
              <a:latin typeface="Lato"/>
              <a:ea typeface="Lato"/>
              <a:cs typeface="Lato"/>
              <a:sym typeface="Lato"/>
            </a:endParaRPr>
          </a:p>
          <a:p>
            <a:pPr marL="0" lvl="0" indent="0" algn="ctr" rtl="0">
              <a:lnSpc>
                <a:spcPct val="115000"/>
              </a:lnSpc>
              <a:spcBef>
                <a:spcPts val="0"/>
              </a:spcBef>
              <a:spcAft>
                <a:spcPts val="0"/>
              </a:spcAft>
              <a:buNone/>
            </a:pPr>
            <a:r>
              <a:rPr lang="en" sz="900" b="1">
                <a:solidFill>
                  <a:srgbClr val="999999"/>
                </a:solidFill>
                <a:latin typeface="Lato"/>
                <a:ea typeface="Lato"/>
                <a:cs typeface="Lato"/>
                <a:sym typeface="Lato"/>
              </a:rPr>
              <a:t>CEO</a:t>
            </a:r>
            <a:endParaRPr sz="900" b="1">
              <a:solidFill>
                <a:srgbClr val="999999"/>
              </a:solidFill>
              <a:latin typeface="Lato"/>
              <a:ea typeface="Lato"/>
              <a:cs typeface="Lato"/>
              <a:sym typeface="Lato"/>
            </a:endParaRPr>
          </a:p>
        </p:txBody>
      </p:sp>
      <p:pic>
        <p:nvPicPr>
          <p:cNvPr id="570" name="Google Shape;570;p48"/>
          <p:cNvPicPr preferRelativeResize="0"/>
          <p:nvPr/>
        </p:nvPicPr>
        <p:blipFill rotWithShape="1">
          <a:blip r:embed="rId10">
            <a:alphaModFix/>
          </a:blip>
          <a:srcRect l="7329" r="3829"/>
          <a:stretch/>
        </p:blipFill>
        <p:spPr>
          <a:xfrm>
            <a:off x="502724" y="837025"/>
            <a:ext cx="1113600" cy="938891"/>
          </a:xfrm>
          <a:prstGeom prst="rect">
            <a:avLst/>
          </a:prstGeom>
          <a:noFill/>
          <a:ln>
            <a:noFill/>
          </a:ln>
        </p:spPr>
      </p:pic>
      <p:sp>
        <p:nvSpPr>
          <p:cNvPr id="571" name="Google Shape;571;p48"/>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5140548" y="4095695"/>
            <a:ext cx="1290926" cy="298497"/>
          </a:xfrm>
          <a:prstGeom prst="rect">
            <a:avLst/>
          </a:prstGeom>
          <a:noFill/>
          <a:ln>
            <a:noFill/>
          </a:ln>
        </p:spPr>
      </p:pic>
      <p:pic>
        <p:nvPicPr>
          <p:cNvPr id="100" name="Google Shape;100;p25"/>
          <p:cNvPicPr preferRelativeResize="0"/>
          <p:nvPr/>
        </p:nvPicPr>
        <p:blipFill>
          <a:blip r:embed="rId4">
            <a:alphaModFix/>
          </a:blip>
          <a:stretch>
            <a:fillRect/>
          </a:stretch>
        </p:blipFill>
        <p:spPr>
          <a:xfrm>
            <a:off x="7197094" y="4052029"/>
            <a:ext cx="1189206" cy="385827"/>
          </a:xfrm>
          <a:prstGeom prst="rect">
            <a:avLst/>
          </a:prstGeom>
          <a:noFill/>
          <a:ln>
            <a:noFill/>
          </a:ln>
        </p:spPr>
      </p:pic>
      <p:pic>
        <p:nvPicPr>
          <p:cNvPr id="101" name="Google Shape;101;p25"/>
          <p:cNvPicPr preferRelativeResize="0"/>
          <p:nvPr/>
        </p:nvPicPr>
        <p:blipFill>
          <a:blip r:embed="rId5">
            <a:alphaModFix/>
          </a:blip>
          <a:stretch>
            <a:fillRect/>
          </a:stretch>
        </p:blipFill>
        <p:spPr>
          <a:xfrm>
            <a:off x="4540020" y="3521329"/>
            <a:ext cx="1189205" cy="278644"/>
          </a:xfrm>
          <a:prstGeom prst="rect">
            <a:avLst/>
          </a:prstGeom>
          <a:noFill/>
          <a:ln>
            <a:noFill/>
          </a:ln>
        </p:spPr>
      </p:pic>
      <p:sp>
        <p:nvSpPr>
          <p:cNvPr id="102" name="Google Shape;102;p25"/>
          <p:cNvSpPr txBox="1"/>
          <p:nvPr/>
        </p:nvSpPr>
        <p:spPr>
          <a:xfrm>
            <a:off x="547250" y="1602925"/>
            <a:ext cx="8429400" cy="54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rgbClr val="351C75"/>
                </a:solidFill>
                <a:latin typeface="Lato"/>
                <a:ea typeface="Lato"/>
                <a:cs typeface="Lato"/>
                <a:sym typeface="Lato"/>
              </a:rPr>
              <a:t>Transactional, distributed SQL </a:t>
            </a:r>
            <a:r>
              <a:rPr lang="en" sz="2000" dirty="0">
                <a:solidFill>
                  <a:srgbClr val="351C75"/>
                </a:solidFill>
                <a:latin typeface="Lato"/>
                <a:ea typeface="Lato"/>
                <a:cs typeface="Lato"/>
                <a:sym typeface="Lato"/>
              </a:rPr>
              <a:t>database</a:t>
            </a:r>
            <a:r>
              <a:rPr lang="en" sz="2000" b="1" dirty="0">
                <a:solidFill>
                  <a:srgbClr val="351C75"/>
                </a:solidFill>
                <a:latin typeface="Lato"/>
                <a:ea typeface="Lato"/>
                <a:cs typeface="Lato"/>
                <a:sym typeface="Lato"/>
              </a:rPr>
              <a:t> </a:t>
            </a:r>
            <a:r>
              <a:rPr lang="en" sz="2000" dirty="0">
                <a:solidFill>
                  <a:srgbClr val="351C75"/>
                </a:solidFill>
                <a:latin typeface="Lato"/>
                <a:ea typeface="Lato"/>
                <a:cs typeface="Lato"/>
                <a:sym typeface="Lato"/>
              </a:rPr>
              <a:t>designed for </a:t>
            </a:r>
            <a:r>
              <a:rPr lang="en" sz="2000" b="1" dirty="0">
                <a:solidFill>
                  <a:srgbClr val="351C75"/>
                </a:solidFill>
                <a:latin typeface="Lato"/>
                <a:ea typeface="Lato"/>
                <a:cs typeface="Lato"/>
                <a:sym typeface="Lato"/>
              </a:rPr>
              <a:t>resilience </a:t>
            </a:r>
            <a:r>
              <a:rPr lang="en" sz="2000" dirty="0">
                <a:solidFill>
                  <a:srgbClr val="351C75"/>
                </a:solidFill>
                <a:latin typeface="Lato"/>
                <a:ea typeface="Lato"/>
                <a:cs typeface="Lato"/>
                <a:sym typeface="Lato"/>
              </a:rPr>
              <a:t>and</a:t>
            </a:r>
            <a:r>
              <a:rPr lang="en" sz="2000" b="1" dirty="0">
                <a:solidFill>
                  <a:srgbClr val="351C75"/>
                </a:solidFill>
                <a:latin typeface="Lato"/>
                <a:ea typeface="Lato"/>
                <a:cs typeface="Lato"/>
                <a:sym typeface="Lato"/>
              </a:rPr>
              <a:t> scale </a:t>
            </a:r>
          </a:p>
          <a:p>
            <a:pPr marL="0" lvl="0" indent="0" algn="ctr" rtl="0">
              <a:lnSpc>
                <a:spcPct val="115000"/>
              </a:lnSpc>
              <a:spcBef>
                <a:spcPts val="0"/>
              </a:spcBef>
              <a:spcAft>
                <a:spcPts val="0"/>
              </a:spcAft>
              <a:buNone/>
            </a:pPr>
            <a:r>
              <a:rPr lang="en-US" sz="2000" b="1" dirty="0">
                <a:solidFill>
                  <a:srgbClr val="351C75"/>
                </a:solidFill>
                <a:latin typeface="Lato"/>
              </a:rPr>
              <a:t>for building planet-scale cloud services</a:t>
            </a:r>
            <a:endParaRPr sz="1800" b="1" i="1" dirty="0">
              <a:solidFill>
                <a:schemeClr val="accent1"/>
              </a:solidFill>
              <a:latin typeface="Lato"/>
              <a:ea typeface="Lato"/>
              <a:cs typeface="Lato"/>
              <a:sym typeface="Lato"/>
            </a:endParaRPr>
          </a:p>
        </p:txBody>
      </p:sp>
      <p:pic>
        <p:nvPicPr>
          <p:cNvPr id="103" name="Google Shape;103;p25"/>
          <p:cNvPicPr preferRelativeResize="0"/>
          <p:nvPr/>
        </p:nvPicPr>
        <p:blipFill>
          <a:blip r:embed="rId6">
            <a:alphaModFix/>
          </a:blip>
          <a:stretch>
            <a:fillRect/>
          </a:stretch>
        </p:blipFill>
        <p:spPr>
          <a:xfrm>
            <a:off x="2839966" y="782213"/>
            <a:ext cx="3464069" cy="576575"/>
          </a:xfrm>
          <a:prstGeom prst="rect">
            <a:avLst/>
          </a:prstGeom>
          <a:noFill/>
          <a:ln>
            <a:noFill/>
          </a:ln>
        </p:spPr>
      </p:pic>
      <p:pic>
        <p:nvPicPr>
          <p:cNvPr id="104" name="Google Shape;104;p25"/>
          <p:cNvPicPr preferRelativeResize="0"/>
          <p:nvPr/>
        </p:nvPicPr>
        <p:blipFill>
          <a:blip r:embed="rId7">
            <a:alphaModFix/>
          </a:blip>
          <a:stretch>
            <a:fillRect/>
          </a:stretch>
        </p:blipFill>
        <p:spPr>
          <a:xfrm>
            <a:off x="1084741" y="4124688"/>
            <a:ext cx="1189187" cy="267397"/>
          </a:xfrm>
          <a:prstGeom prst="rect">
            <a:avLst/>
          </a:prstGeom>
          <a:noFill/>
          <a:ln>
            <a:noFill/>
          </a:ln>
        </p:spPr>
      </p:pic>
      <p:pic>
        <p:nvPicPr>
          <p:cNvPr id="105" name="Google Shape;105;p25"/>
          <p:cNvPicPr preferRelativeResize="0"/>
          <p:nvPr/>
        </p:nvPicPr>
        <p:blipFill rotWithShape="1">
          <a:blip r:embed="rId8">
            <a:alphaModFix/>
          </a:blip>
          <a:srcRect t="32773" b="33613"/>
          <a:stretch/>
        </p:blipFill>
        <p:spPr>
          <a:xfrm>
            <a:off x="6728645" y="3418687"/>
            <a:ext cx="1150032" cy="346443"/>
          </a:xfrm>
          <a:prstGeom prst="rect">
            <a:avLst/>
          </a:prstGeom>
          <a:noFill/>
          <a:ln>
            <a:noFill/>
          </a:ln>
        </p:spPr>
      </p:pic>
      <p:pic>
        <p:nvPicPr>
          <p:cNvPr id="106" name="Google Shape;106;p25"/>
          <p:cNvPicPr preferRelativeResize="0"/>
          <p:nvPr/>
        </p:nvPicPr>
        <p:blipFill>
          <a:blip r:embed="rId9">
            <a:alphaModFix/>
          </a:blip>
          <a:stretch>
            <a:fillRect/>
          </a:stretch>
        </p:blipFill>
        <p:spPr>
          <a:xfrm>
            <a:off x="547250" y="3492637"/>
            <a:ext cx="1290922" cy="271105"/>
          </a:xfrm>
          <a:prstGeom prst="rect">
            <a:avLst/>
          </a:prstGeom>
          <a:noFill/>
          <a:ln>
            <a:noFill/>
          </a:ln>
        </p:spPr>
      </p:pic>
      <p:pic>
        <p:nvPicPr>
          <p:cNvPr id="107" name="Google Shape;107;p25"/>
          <p:cNvPicPr preferRelativeResize="0"/>
          <p:nvPr/>
        </p:nvPicPr>
        <p:blipFill>
          <a:blip r:embed="rId10">
            <a:alphaModFix/>
          </a:blip>
          <a:stretch>
            <a:fillRect/>
          </a:stretch>
        </p:blipFill>
        <p:spPr>
          <a:xfrm>
            <a:off x="2793770" y="3339900"/>
            <a:ext cx="1189206" cy="576582"/>
          </a:xfrm>
          <a:prstGeom prst="rect">
            <a:avLst/>
          </a:prstGeom>
          <a:noFill/>
          <a:ln>
            <a:noFill/>
          </a:ln>
        </p:spPr>
      </p:pic>
      <p:pic>
        <p:nvPicPr>
          <p:cNvPr id="108" name="Google Shape;108;p25"/>
          <p:cNvPicPr preferRelativeResize="0"/>
          <p:nvPr/>
        </p:nvPicPr>
        <p:blipFill>
          <a:blip r:embed="rId11">
            <a:alphaModFix/>
          </a:blip>
          <a:stretch>
            <a:fillRect/>
          </a:stretch>
        </p:blipFill>
        <p:spPr>
          <a:xfrm>
            <a:off x="2984581" y="4039112"/>
            <a:ext cx="1364011" cy="411663"/>
          </a:xfrm>
          <a:prstGeom prst="rect">
            <a:avLst/>
          </a:prstGeom>
          <a:noFill/>
          <a:ln>
            <a:noFill/>
          </a:ln>
        </p:spPr>
      </p:pic>
      <p:sp>
        <p:nvSpPr>
          <p:cNvPr id="109" name="Google Shape;109;p25"/>
          <p:cNvSpPr txBox="1"/>
          <p:nvPr/>
        </p:nvSpPr>
        <p:spPr>
          <a:xfrm>
            <a:off x="978777" y="2412295"/>
            <a:ext cx="7305900" cy="80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dirty="0">
                <a:solidFill>
                  <a:schemeClr val="accent1"/>
                </a:solidFill>
                <a:latin typeface="Lato"/>
                <a:ea typeface="Lato"/>
                <a:cs typeface="Lato"/>
                <a:sym typeface="Lato"/>
              </a:rPr>
              <a:t> </a:t>
            </a:r>
            <a:r>
              <a:rPr lang="en" sz="1800" i="1" dirty="0">
                <a:solidFill>
                  <a:schemeClr val="accent1"/>
                </a:solidFill>
                <a:latin typeface="Lato"/>
                <a:ea typeface="Lato"/>
                <a:cs typeface="Lato"/>
                <a:sym typeface="Lato"/>
              </a:rPr>
              <a:t>100% open source, PostgreSQL compatible, enterprise-grade RDBMS </a:t>
            </a:r>
            <a:endParaRPr sz="1800" i="1" dirty="0">
              <a:solidFill>
                <a:schemeClr val="accent1"/>
              </a:solidFill>
              <a:latin typeface="Lato"/>
              <a:ea typeface="Lato"/>
              <a:cs typeface="Lato"/>
              <a:sym typeface="Lato"/>
            </a:endParaRPr>
          </a:p>
          <a:p>
            <a:pPr marL="0" lvl="0" indent="0" algn="ctr" rtl="0">
              <a:lnSpc>
                <a:spcPct val="115000"/>
              </a:lnSpc>
              <a:spcBef>
                <a:spcPts val="0"/>
              </a:spcBef>
              <a:spcAft>
                <a:spcPts val="0"/>
              </a:spcAft>
              <a:buNone/>
            </a:pPr>
            <a:r>
              <a:rPr lang="en" sz="1800" i="1" dirty="0">
                <a:solidFill>
                  <a:schemeClr val="accent1"/>
                </a:solidFill>
                <a:latin typeface="Lato"/>
                <a:ea typeface="Lato"/>
                <a:cs typeface="Lato"/>
                <a:sym typeface="Lato"/>
              </a:rPr>
              <a:t>…..built to run across all your cloud environments</a:t>
            </a:r>
            <a:endParaRPr sz="1800" i="1" dirty="0">
              <a:solidFill>
                <a:schemeClr val="accent1"/>
              </a:solidFill>
              <a:latin typeface="Lato"/>
              <a:ea typeface="Lato"/>
              <a:cs typeface="Lato"/>
              <a:sym typeface="Lato"/>
            </a:endParaRPr>
          </a:p>
        </p:txBody>
      </p:sp>
      <p:pic>
        <p:nvPicPr>
          <p:cNvPr id="1026" name="Picture 2" descr="Walmart Canada accelerates investments in omnichannel shopping experience">
            <a:extLst>
              <a:ext uri="{FF2B5EF4-FFF2-40B4-BE49-F238E27FC236}">
                <a16:creationId xmlns:a16="http://schemas.microsoft.com/office/drawing/2014/main" id="{DC9450FC-7A2D-2F4C-AC26-15A590C034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4741" y="4091412"/>
            <a:ext cx="1420108" cy="346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rles Schwab Brokerage 2021 Review | The Ascent by Motley Fool">
            <a:extLst>
              <a:ext uri="{FF2B5EF4-FFF2-40B4-BE49-F238E27FC236}">
                <a16:creationId xmlns:a16="http://schemas.microsoft.com/office/drawing/2014/main" id="{45C79D08-22D1-3646-81ED-11BEB2E2F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2024" y="3916482"/>
            <a:ext cx="1379474" cy="725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Suggested 4-week plan</a:t>
            </a:r>
            <a:endParaRPr>
              <a:latin typeface="Lato"/>
              <a:ea typeface="Lato"/>
              <a:cs typeface="Lato"/>
              <a:sym typeface="Lato"/>
            </a:endParaRPr>
          </a:p>
        </p:txBody>
      </p:sp>
      <p:sp>
        <p:nvSpPr>
          <p:cNvPr id="577" name="Google Shape;577;p49"/>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78" name="Google Shape;578;p49"/>
          <p:cNvSpPr txBox="1"/>
          <p:nvPr/>
        </p:nvSpPr>
        <p:spPr>
          <a:xfrm>
            <a:off x="831450" y="1014800"/>
            <a:ext cx="6859800" cy="3414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49494C"/>
              </a:buClr>
              <a:buSzPts val="1400"/>
              <a:buFont typeface="Lato"/>
              <a:buChar char="○"/>
            </a:pPr>
            <a:r>
              <a:rPr lang="en" b="1">
                <a:solidFill>
                  <a:srgbClr val="49494C"/>
                </a:solidFill>
                <a:latin typeface="Lato"/>
                <a:ea typeface="Lato"/>
                <a:cs typeface="Lato"/>
                <a:sym typeface="Lato"/>
              </a:rPr>
              <a:t>Identify a core team / champion to work with assigned YB team</a:t>
            </a:r>
            <a:endParaRPr b="1">
              <a:solidFill>
                <a:srgbClr val="49494C"/>
              </a:solidFill>
              <a:latin typeface="Lato"/>
              <a:ea typeface="Lato"/>
              <a:cs typeface="Lato"/>
              <a:sym typeface="Lato"/>
            </a:endParaRPr>
          </a:p>
          <a:p>
            <a:pPr marL="914400" marR="0" lvl="1" indent="-317500" algn="l" rtl="0">
              <a:lnSpc>
                <a:spcPct val="115000"/>
              </a:lnSpc>
              <a:spcBef>
                <a:spcPts val="0"/>
              </a:spcBef>
              <a:spcAft>
                <a:spcPts val="0"/>
              </a:spcAft>
              <a:buClr>
                <a:srgbClr val="49494C"/>
              </a:buClr>
              <a:buSzPts val="1400"/>
              <a:buFont typeface="Lato"/>
              <a:buAutoNum type="alphaLcPeriod"/>
            </a:pPr>
            <a:r>
              <a:rPr lang="en">
                <a:solidFill>
                  <a:srgbClr val="49494C"/>
                </a:solidFill>
                <a:latin typeface="Lato"/>
                <a:ea typeface="Lato"/>
                <a:cs typeface="Lato"/>
                <a:sym typeface="Lato"/>
              </a:rPr>
              <a:t>Discuss existing data challenges</a:t>
            </a:r>
            <a:endParaRPr>
              <a:solidFill>
                <a:srgbClr val="49494C"/>
              </a:solidFill>
              <a:latin typeface="Lato"/>
              <a:ea typeface="Lato"/>
              <a:cs typeface="Lato"/>
              <a:sym typeface="Lato"/>
            </a:endParaRPr>
          </a:p>
          <a:p>
            <a:pPr marL="914400" marR="0" lvl="1" indent="-317500" algn="l" rtl="0">
              <a:lnSpc>
                <a:spcPct val="115000"/>
              </a:lnSpc>
              <a:spcBef>
                <a:spcPts val="0"/>
              </a:spcBef>
              <a:spcAft>
                <a:spcPts val="0"/>
              </a:spcAft>
              <a:buClr>
                <a:srgbClr val="49494C"/>
              </a:buClr>
              <a:buSzPts val="1400"/>
              <a:buFont typeface="Lato"/>
              <a:buAutoNum type="alphaLcPeriod"/>
            </a:pPr>
            <a:r>
              <a:rPr lang="en">
                <a:solidFill>
                  <a:srgbClr val="49494C"/>
                </a:solidFill>
                <a:latin typeface="Lato"/>
                <a:ea typeface="Lato"/>
                <a:cs typeface="Lato"/>
                <a:sym typeface="Lato"/>
              </a:rPr>
              <a:t>Schedule a technical deep-dive</a:t>
            </a:r>
            <a:endParaRPr>
              <a:solidFill>
                <a:srgbClr val="49494C"/>
              </a:solidFill>
              <a:latin typeface="Lato"/>
              <a:ea typeface="Lato"/>
              <a:cs typeface="Lato"/>
              <a:sym typeface="Lato"/>
            </a:endParaRPr>
          </a:p>
          <a:p>
            <a:pPr marL="914400" lvl="1" indent="-317500" algn="l" rtl="0">
              <a:lnSpc>
                <a:spcPct val="115000"/>
              </a:lnSpc>
              <a:spcBef>
                <a:spcPts val="0"/>
              </a:spcBef>
              <a:spcAft>
                <a:spcPts val="0"/>
              </a:spcAft>
              <a:buClr>
                <a:srgbClr val="49494C"/>
              </a:buClr>
              <a:buSzPts val="1400"/>
              <a:buFont typeface="Lato"/>
              <a:buAutoNum type="alphaLcPeriod"/>
            </a:pPr>
            <a:r>
              <a:rPr lang="en">
                <a:solidFill>
                  <a:schemeClr val="dk2"/>
                </a:solidFill>
                <a:latin typeface="Lato"/>
                <a:ea typeface="Lato"/>
                <a:cs typeface="Lato"/>
                <a:sym typeface="Lato"/>
              </a:rPr>
              <a:t>Try it out: </a:t>
            </a:r>
            <a:r>
              <a:rPr lang="en" u="sng">
                <a:solidFill>
                  <a:schemeClr val="hlink"/>
                </a:solidFill>
                <a:latin typeface="Lato"/>
                <a:ea typeface="Lato"/>
                <a:cs typeface="Lato"/>
                <a:sym typeface="Lato"/>
                <a:hlinkClick r:id="rId3"/>
              </a:rPr>
              <a:t>https://download.yugabyte.com/</a:t>
            </a:r>
            <a:r>
              <a:rPr lang="en">
                <a:solidFill>
                  <a:schemeClr val="dk2"/>
                </a:solidFill>
                <a:latin typeface="Lato"/>
                <a:ea typeface="Lato"/>
                <a:cs typeface="Lato"/>
                <a:sym typeface="Lato"/>
              </a:rPr>
              <a:t> </a:t>
            </a:r>
            <a:endParaRPr>
              <a:solidFill>
                <a:schemeClr val="dk2"/>
              </a:solidFill>
              <a:latin typeface="Lato"/>
              <a:ea typeface="Lato"/>
              <a:cs typeface="Lato"/>
              <a:sym typeface="Lato"/>
            </a:endParaRPr>
          </a:p>
          <a:p>
            <a:pPr marL="0" marR="0" lvl="0" indent="0" algn="l" rtl="0">
              <a:lnSpc>
                <a:spcPct val="115000"/>
              </a:lnSpc>
              <a:spcBef>
                <a:spcPts val="0"/>
              </a:spcBef>
              <a:spcAft>
                <a:spcPts val="0"/>
              </a:spcAft>
              <a:buNone/>
            </a:pPr>
            <a:endParaRPr>
              <a:solidFill>
                <a:srgbClr val="49494C"/>
              </a:solidFill>
              <a:latin typeface="Lato"/>
              <a:ea typeface="Lato"/>
              <a:cs typeface="Lato"/>
              <a:sym typeface="Lato"/>
            </a:endParaRPr>
          </a:p>
          <a:p>
            <a:pPr marL="457200" lvl="0" indent="-317500" algn="l" rtl="0">
              <a:lnSpc>
                <a:spcPct val="115000"/>
              </a:lnSpc>
              <a:spcBef>
                <a:spcPts val="0"/>
              </a:spcBef>
              <a:spcAft>
                <a:spcPts val="0"/>
              </a:spcAft>
              <a:buClr>
                <a:srgbClr val="49494C"/>
              </a:buClr>
              <a:buSzPts val="1400"/>
              <a:buFont typeface="Lato"/>
              <a:buChar char="○"/>
            </a:pPr>
            <a:r>
              <a:rPr lang="en" b="1">
                <a:solidFill>
                  <a:srgbClr val="49494C"/>
                </a:solidFill>
                <a:latin typeface="Lato"/>
                <a:ea typeface="Lato"/>
                <a:cs typeface="Lato"/>
                <a:sym typeface="Lato"/>
              </a:rPr>
              <a:t>Hands-on and deep dive workshop [~ 4hrs]</a:t>
            </a:r>
            <a:endParaRPr b="1">
              <a:solidFill>
                <a:srgbClr val="49494C"/>
              </a:solidFill>
              <a:latin typeface="Lato"/>
              <a:ea typeface="Lato"/>
              <a:cs typeface="Lato"/>
              <a:sym typeface="Lato"/>
            </a:endParaRPr>
          </a:p>
          <a:p>
            <a:pPr marL="914400" lvl="1" indent="-317500" algn="l" rtl="0">
              <a:lnSpc>
                <a:spcPct val="115000"/>
              </a:lnSpc>
              <a:spcBef>
                <a:spcPts val="0"/>
              </a:spcBef>
              <a:spcAft>
                <a:spcPts val="0"/>
              </a:spcAft>
              <a:buClr>
                <a:srgbClr val="49494C"/>
              </a:buClr>
              <a:buSzPts val="1400"/>
              <a:buFont typeface="Lato"/>
              <a:buAutoNum type="alphaLcPeriod"/>
            </a:pPr>
            <a:r>
              <a:rPr lang="en">
                <a:solidFill>
                  <a:srgbClr val="49494C"/>
                </a:solidFill>
                <a:latin typeface="Lato"/>
                <a:ea typeface="Lato"/>
                <a:cs typeface="Lato"/>
                <a:sym typeface="Lato"/>
              </a:rPr>
              <a:t>Outcome from workshop is use cases &amp; applications that require hybrid-cloud deployment / high resilience in Database layer</a:t>
            </a:r>
            <a:endParaRPr>
              <a:solidFill>
                <a:srgbClr val="49494C"/>
              </a:solidFill>
              <a:latin typeface="Lato"/>
              <a:ea typeface="Lato"/>
              <a:cs typeface="Lato"/>
              <a:sym typeface="Lato"/>
            </a:endParaRPr>
          </a:p>
          <a:p>
            <a:pPr marL="914400" lvl="1" indent="-317500" algn="l" rtl="0">
              <a:lnSpc>
                <a:spcPct val="115000"/>
              </a:lnSpc>
              <a:spcBef>
                <a:spcPts val="0"/>
              </a:spcBef>
              <a:spcAft>
                <a:spcPts val="0"/>
              </a:spcAft>
              <a:buClr>
                <a:srgbClr val="49494C"/>
              </a:buClr>
              <a:buSzPts val="1400"/>
              <a:buFont typeface="Lato"/>
              <a:buAutoNum type="alphaLcPeriod"/>
            </a:pPr>
            <a:r>
              <a:rPr lang="en">
                <a:solidFill>
                  <a:srgbClr val="49494C"/>
                </a:solidFill>
                <a:latin typeface="Lato"/>
                <a:ea typeface="Lato"/>
                <a:cs typeface="Lato"/>
                <a:sym typeface="Lato"/>
              </a:rPr>
              <a:t>Identify business metrics for success</a:t>
            </a:r>
            <a:endParaRPr>
              <a:solidFill>
                <a:srgbClr val="49494C"/>
              </a:solidFill>
              <a:latin typeface="Lato"/>
              <a:ea typeface="Lato"/>
              <a:cs typeface="Lato"/>
              <a:sym typeface="Lato"/>
            </a:endParaRPr>
          </a:p>
          <a:p>
            <a:pPr marL="0" lvl="0" indent="0" algn="l" rtl="0">
              <a:lnSpc>
                <a:spcPct val="115000"/>
              </a:lnSpc>
              <a:spcBef>
                <a:spcPts val="0"/>
              </a:spcBef>
              <a:spcAft>
                <a:spcPts val="0"/>
              </a:spcAft>
              <a:buNone/>
            </a:pPr>
            <a:endParaRPr>
              <a:solidFill>
                <a:srgbClr val="49494C"/>
              </a:solidFill>
              <a:latin typeface="Lato"/>
              <a:ea typeface="Lato"/>
              <a:cs typeface="Lato"/>
              <a:sym typeface="Lato"/>
            </a:endParaRPr>
          </a:p>
          <a:p>
            <a:pPr marL="457200" lvl="0" indent="-317500" algn="l" rtl="0">
              <a:lnSpc>
                <a:spcPct val="115000"/>
              </a:lnSpc>
              <a:spcBef>
                <a:spcPts val="0"/>
              </a:spcBef>
              <a:spcAft>
                <a:spcPts val="0"/>
              </a:spcAft>
              <a:buClr>
                <a:srgbClr val="49494C"/>
              </a:buClr>
              <a:buSzPts val="1400"/>
              <a:buFont typeface="Lato"/>
              <a:buChar char="○"/>
            </a:pPr>
            <a:r>
              <a:rPr lang="en" b="1">
                <a:solidFill>
                  <a:srgbClr val="49494C"/>
                </a:solidFill>
                <a:latin typeface="Lato"/>
                <a:ea typeface="Lato"/>
                <a:cs typeface="Lato"/>
                <a:sym typeface="Lato"/>
              </a:rPr>
              <a:t>POC run to validate use case and  results [2-3 weeks]</a:t>
            </a:r>
            <a:endParaRPr b="1">
              <a:solidFill>
                <a:srgbClr val="49494C"/>
              </a:solidFill>
              <a:latin typeface="Lato"/>
              <a:ea typeface="Lato"/>
              <a:cs typeface="Lato"/>
              <a:sym typeface="Lato"/>
            </a:endParaRPr>
          </a:p>
          <a:p>
            <a:pPr marL="0" lvl="0" indent="0" algn="l" rtl="0">
              <a:lnSpc>
                <a:spcPct val="115000"/>
              </a:lnSpc>
              <a:spcBef>
                <a:spcPts val="0"/>
              </a:spcBef>
              <a:spcAft>
                <a:spcPts val="0"/>
              </a:spcAft>
              <a:buNone/>
            </a:pPr>
            <a:endParaRPr b="1">
              <a:solidFill>
                <a:srgbClr val="49494C"/>
              </a:solidFill>
              <a:latin typeface="Lato"/>
              <a:ea typeface="Lato"/>
              <a:cs typeface="Lato"/>
              <a:sym typeface="Lato"/>
            </a:endParaRPr>
          </a:p>
          <a:p>
            <a:pPr marL="457200" lvl="0" indent="-317500" algn="l" rtl="0">
              <a:lnSpc>
                <a:spcPct val="115000"/>
              </a:lnSpc>
              <a:spcBef>
                <a:spcPts val="0"/>
              </a:spcBef>
              <a:spcAft>
                <a:spcPts val="0"/>
              </a:spcAft>
              <a:buClr>
                <a:srgbClr val="49494C"/>
              </a:buClr>
              <a:buSzPts val="1400"/>
              <a:buFont typeface="Lato"/>
              <a:buChar char="○"/>
            </a:pPr>
            <a:r>
              <a:rPr lang="en" b="1">
                <a:solidFill>
                  <a:srgbClr val="49494C"/>
                </a:solidFill>
                <a:latin typeface="Lato"/>
                <a:ea typeface="Lato"/>
                <a:cs typeface="Lato"/>
                <a:sym typeface="Lato"/>
              </a:rPr>
              <a:t>Report back to exec team on results and go forward next steps</a:t>
            </a:r>
            <a:endParaRPr b="1">
              <a:solidFill>
                <a:srgbClr val="49494C"/>
              </a:solidFill>
              <a:latin typeface="Lato"/>
              <a:ea typeface="Lato"/>
              <a:cs typeface="Lato"/>
              <a:sym typeface="Lato"/>
            </a:endParaRPr>
          </a:p>
          <a:p>
            <a:pPr marL="0" lvl="0" indent="0" algn="l" rtl="0">
              <a:lnSpc>
                <a:spcPct val="115000"/>
              </a:lnSpc>
              <a:spcBef>
                <a:spcPts val="0"/>
              </a:spcBef>
              <a:spcAft>
                <a:spcPts val="0"/>
              </a:spcAft>
              <a:buNone/>
            </a:pPr>
            <a:endParaRPr>
              <a:solidFill>
                <a:srgbClr val="49494C"/>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0"/>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584" name="Google Shape;584;p50"/>
          <p:cNvPicPr preferRelativeResize="0"/>
          <p:nvPr/>
        </p:nvPicPr>
        <p:blipFill>
          <a:blip r:embed="rId3">
            <a:alphaModFix/>
          </a:blip>
          <a:stretch>
            <a:fillRect/>
          </a:stretch>
        </p:blipFill>
        <p:spPr>
          <a:xfrm>
            <a:off x="0" y="0"/>
            <a:ext cx="9144003" cy="5142863"/>
          </a:xfrm>
          <a:prstGeom prst="rect">
            <a:avLst/>
          </a:prstGeom>
          <a:noFill/>
          <a:ln>
            <a:noFill/>
          </a:ln>
        </p:spPr>
      </p:pic>
      <p:sp>
        <p:nvSpPr>
          <p:cNvPr id="585" name="Google Shape;585;p50"/>
          <p:cNvSpPr txBox="1"/>
          <p:nvPr/>
        </p:nvSpPr>
        <p:spPr>
          <a:xfrm>
            <a:off x="528450" y="942375"/>
            <a:ext cx="5390100" cy="74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500" b="1">
                <a:solidFill>
                  <a:schemeClr val="lt1"/>
                </a:solidFill>
                <a:latin typeface="Lato"/>
                <a:ea typeface="Lato"/>
                <a:cs typeface="Lato"/>
                <a:sym typeface="Lato"/>
              </a:rPr>
              <a:t>Thank You</a:t>
            </a:r>
            <a:endParaRPr sz="3500" b="1">
              <a:solidFill>
                <a:schemeClr val="lt1"/>
              </a:solidFill>
              <a:latin typeface="Lato"/>
              <a:ea typeface="Lato"/>
              <a:cs typeface="Lato"/>
              <a:sym typeface="Lato"/>
            </a:endParaRPr>
          </a:p>
        </p:txBody>
      </p:sp>
      <p:sp>
        <p:nvSpPr>
          <p:cNvPr id="586" name="Google Shape;586;p50"/>
          <p:cNvSpPr txBox="1"/>
          <p:nvPr/>
        </p:nvSpPr>
        <p:spPr>
          <a:xfrm>
            <a:off x="1062000" y="1911200"/>
            <a:ext cx="3785100" cy="20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1"/>
                </a:solidFill>
                <a:latin typeface="Lato"/>
                <a:ea typeface="Lato"/>
                <a:cs typeface="Lato"/>
                <a:sym typeface="Lato"/>
              </a:rPr>
              <a:t>Join our community</a:t>
            </a:r>
            <a:br>
              <a:rPr lang="en">
                <a:solidFill>
                  <a:schemeClr val="lt1"/>
                </a:solidFill>
                <a:latin typeface="Lato"/>
                <a:ea typeface="Lato"/>
                <a:cs typeface="Lato"/>
                <a:sym typeface="Lato"/>
              </a:rPr>
            </a:br>
            <a:r>
              <a:rPr lang="en" u="sng">
                <a:solidFill>
                  <a:schemeClr val="hlink"/>
                </a:solidFill>
                <a:latin typeface="Lato"/>
                <a:ea typeface="Lato"/>
                <a:cs typeface="Lato"/>
                <a:sym typeface="Lato"/>
                <a:hlinkClick r:id="rId4"/>
              </a:rPr>
              <a:t>yugabyte.com/slack</a:t>
            </a:r>
            <a:endParaRPr>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a:solidFill>
                <a:schemeClr val="lt1"/>
              </a:solidFill>
              <a:latin typeface="Lato"/>
              <a:ea typeface="Lato"/>
              <a:cs typeface="Lato"/>
              <a:sym typeface="Lato"/>
            </a:endParaRPr>
          </a:p>
          <a:p>
            <a:pPr marL="0" lvl="0" indent="0" algn="l" rtl="0">
              <a:lnSpc>
                <a:spcPct val="115000"/>
              </a:lnSpc>
              <a:spcBef>
                <a:spcPts val="0"/>
              </a:spcBef>
              <a:spcAft>
                <a:spcPts val="0"/>
              </a:spcAft>
              <a:buClr>
                <a:schemeClr val="lt1"/>
              </a:buClr>
              <a:buSzPts val="4050"/>
              <a:buFont typeface="Montserrat"/>
              <a:buNone/>
            </a:pPr>
            <a:r>
              <a:rPr lang="en" b="1">
                <a:solidFill>
                  <a:schemeClr val="accent1"/>
                </a:solidFill>
                <a:latin typeface="Lato"/>
                <a:ea typeface="Lato"/>
                <a:cs typeface="Lato"/>
                <a:sym typeface="Lato"/>
              </a:rPr>
              <a:t>Try for yourself</a:t>
            </a:r>
            <a:br>
              <a:rPr lang="en" sz="2200">
                <a:solidFill>
                  <a:schemeClr val="lt1"/>
                </a:solidFill>
                <a:latin typeface="Lato"/>
                <a:ea typeface="Lato"/>
                <a:cs typeface="Lato"/>
                <a:sym typeface="Lato"/>
              </a:rPr>
            </a:br>
            <a:r>
              <a:rPr lang="en" u="sng">
                <a:solidFill>
                  <a:schemeClr val="hlink"/>
                </a:solidFill>
                <a:latin typeface="Lato"/>
                <a:ea typeface="Lato"/>
                <a:cs typeface="Lato"/>
                <a:sym typeface="Lato"/>
                <a:hlinkClick r:id="rId5"/>
              </a:rPr>
              <a:t>download.yugabyte.com</a:t>
            </a:r>
            <a:endParaRPr u="sng">
              <a:solidFill>
                <a:schemeClr val="hlink"/>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0"/>
          <p:cNvSpPr txBox="1">
            <a:spLocks noGrp="1"/>
          </p:cNvSpPr>
          <p:nvPr>
            <p:ph type="sldNum" idx="4294967295"/>
          </p:nvPr>
        </p:nvSpPr>
        <p:spPr>
          <a:xfrm>
            <a:off x="8859977" y="4760136"/>
            <a:ext cx="146813" cy="196200"/>
          </a:xfrm>
          <a:prstGeom prst="rect">
            <a:avLst/>
          </a:prstGeom>
          <a:noFill/>
          <a:ln>
            <a:noFill/>
          </a:ln>
        </p:spPr>
        <p:txBody>
          <a:bodyPr spcFirstLastPara="1" wrap="square" lIns="45713" tIns="45713" rIns="45713" bIns="45713" anchor="ctr" anchorCtr="0">
            <a:noAutofit/>
          </a:bodyPr>
          <a:lstStyle/>
          <a:p>
            <a:fld id="{00000000-1234-1234-1234-123412341234}" type="slidenum">
              <a:rPr lang="en-US"/>
              <a:pPr/>
              <a:t>4</a:t>
            </a:fld>
            <a:endParaRPr/>
          </a:p>
        </p:txBody>
      </p:sp>
      <p:sp>
        <p:nvSpPr>
          <p:cNvPr id="205" name="Google Shape;205;p50"/>
          <p:cNvSpPr txBox="1"/>
          <p:nvPr/>
        </p:nvSpPr>
        <p:spPr>
          <a:xfrm>
            <a:off x="1155032" y="1477427"/>
            <a:ext cx="6942150" cy="692550"/>
          </a:xfrm>
          <a:prstGeom prst="rect">
            <a:avLst/>
          </a:prstGeom>
          <a:noFill/>
          <a:ln>
            <a:noFill/>
          </a:ln>
        </p:spPr>
        <p:txBody>
          <a:bodyPr spcFirstLastPara="1" wrap="square" lIns="68569" tIns="34275" rIns="68569" bIns="34275" anchor="t" anchorCtr="0">
            <a:noAutofit/>
          </a:bodyPr>
          <a:lstStyle/>
          <a:p>
            <a:pPr algn="ctr"/>
            <a:r>
              <a:rPr lang="en-US" sz="4050" b="1" dirty="0" err="1">
                <a:solidFill>
                  <a:srgbClr val="FFFFFF"/>
                </a:solidFill>
                <a:latin typeface="Proxima Nova"/>
                <a:ea typeface="Proxima Nova"/>
                <a:cs typeface="Proxima Nova"/>
                <a:sym typeface="Proxima Nova"/>
              </a:rPr>
              <a:t>YugaByte</a:t>
            </a:r>
            <a:r>
              <a:rPr lang="en-US" sz="4050" b="1" dirty="0">
                <a:solidFill>
                  <a:srgbClr val="FFFFFF"/>
                </a:solidFill>
                <a:latin typeface="Proxima Nova"/>
                <a:ea typeface="Proxima Nova"/>
                <a:cs typeface="Proxima Nova"/>
                <a:sym typeface="Proxima Nova"/>
              </a:rPr>
              <a:t> Story started </a:t>
            </a:r>
            <a:endParaRPr sz="4050" b="1" dirty="0">
              <a:solidFill>
                <a:srgbClr val="FFFFFF"/>
              </a:solidFill>
              <a:latin typeface="Proxima Nova"/>
              <a:ea typeface="Proxima Nova"/>
              <a:cs typeface="Proxima Nova"/>
              <a:sym typeface="Proxima Nova"/>
            </a:endParaRPr>
          </a:p>
          <a:p>
            <a:pPr algn="ctr"/>
            <a:r>
              <a:rPr lang="en-US" sz="4050" b="1" dirty="0">
                <a:solidFill>
                  <a:srgbClr val="FFFFFF"/>
                </a:solidFill>
                <a:latin typeface="Proxima Nova"/>
                <a:ea typeface="Proxima Nova"/>
                <a:cs typeface="Proxima Nova"/>
                <a:sym typeface="Proxima Nova"/>
              </a:rPr>
              <a:t>with...</a:t>
            </a:r>
            <a:endParaRPr sz="4050"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89241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51"/>
          <p:cNvSpPr txBox="1">
            <a:spLocks noGrp="1"/>
          </p:cNvSpPr>
          <p:nvPr>
            <p:ph type="title"/>
          </p:nvPr>
        </p:nvSpPr>
        <p:spPr>
          <a:xfrm>
            <a:off x="323513" y="168543"/>
            <a:ext cx="8499263" cy="635400"/>
          </a:xfrm>
          <a:prstGeom prst="rect">
            <a:avLst/>
          </a:prstGeom>
          <a:noFill/>
          <a:ln>
            <a:noFill/>
          </a:ln>
        </p:spPr>
        <p:txBody>
          <a:bodyPr spcFirstLastPara="1" wrap="square" lIns="45713" tIns="45713" rIns="45713" bIns="45713" anchor="ctr" anchorCtr="0">
            <a:noAutofit/>
          </a:bodyPr>
          <a:lstStyle/>
          <a:p>
            <a:r>
              <a:rPr lang="en-US"/>
              <a:t>Facebook in </a:t>
            </a:r>
            <a:r>
              <a:rPr lang="en-US">
                <a:solidFill>
                  <a:srgbClr val="0000FF"/>
                </a:solidFill>
              </a:rPr>
              <a:t>2007</a:t>
            </a:r>
            <a:endParaRPr>
              <a:solidFill>
                <a:srgbClr val="0000FF"/>
              </a:solidFill>
            </a:endParaRPr>
          </a:p>
        </p:txBody>
      </p:sp>
      <p:sp>
        <p:nvSpPr>
          <p:cNvPr id="211" name="Google Shape;211;p51"/>
          <p:cNvSpPr/>
          <p:nvPr/>
        </p:nvSpPr>
        <p:spPr>
          <a:xfrm>
            <a:off x="8860835" y="4760136"/>
            <a:ext cx="146025" cy="196200"/>
          </a:xfrm>
          <a:prstGeom prst="rect">
            <a:avLst/>
          </a:prstGeom>
          <a:noFill/>
          <a:ln>
            <a:noFill/>
          </a:ln>
        </p:spPr>
        <p:txBody>
          <a:bodyPr spcFirstLastPara="1" wrap="square" lIns="45713" tIns="45713" rIns="45713" bIns="45713" anchor="ctr" anchorCtr="0">
            <a:noAutofit/>
          </a:bodyPr>
          <a:lstStyle/>
          <a:p>
            <a:pPr algn="r">
              <a:buClr>
                <a:srgbClr val="A3A4B5"/>
              </a:buClr>
              <a:buSzPts val="1800"/>
            </a:pPr>
            <a:fld id="{00000000-1234-1234-1234-123412341234}" type="slidenum">
              <a:rPr lang="en-US" sz="675">
                <a:solidFill>
                  <a:srgbClr val="A3A4B5"/>
                </a:solidFill>
                <a:latin typeface="Proxima Nova"/>
                <a:ea typeface="Proxima Nova"/>
                <a:cs typeface="Proxima Nova"/>
                <a:sym typeface="Proxima Nova"/>
              </a:rPr>
              <a:pPr algn="r">
                <a:buClr>
                  <a:srgbClr val="A3A4B5"/>
                </a:buClr>
                <a:buSzPts val="1800"/>
              </a:pPr>
              <a:t>5</a:t>
            </a:fld>
            <a:r>
              <a:rPr lang="en-US" sz="675">
                <a:solidFill>
                  <a:srgbClr val="A3A4B5"/>
                </a:solidFill>
                <a:latin typeface="Proxima Nova"/>
                <a:ea typeface="Proxima Nova"/>
                <a:cs typeface="Proxima Nova"/>
                <a:sym typeface="Proxima Nova"/>
              </a:rPr>
              <a:t>￼</a:t>
            </a:r>
            <a:endParaRPr sz="525"/>
          </a:p>
        </p:txBody>
      </p:sp>
      <p:pic>
        <p:nvPicPr>
          <p:cNvPr id="212" name="Google Shape;212;p51"/>
          <p:cNvPicPr preferRelativeResize="0"/>
          <p:nvPr/>
        </p:nvPicPr>
        <p:blipFill rotWithShape="1">
          <a:blip r:embed="rId3">
            <a:alphaModFix/>
          </a:blip>
          <a:srcRect/>
          <a:stretch/>
        </p:blipFill>
        <p:spPr>
          <a:xfrm>
            <a:off x="904564" y="1653523"/>
            <a:ext cx="1564813" cy="1564813"/>
          </a:xfrm>
          <a:prstGeom prst="rect">
            <a:avLst/>
          </a:prstGeom>
          <a:noFill/>
          <a:ln>
            <a:noFill/>
          </a:ln>
        </p:spPr>
      </p:pic>
      <p:pic>
        <p:nvPicPr>
          <p:cNvPr id="213" name="Google Shape;213;p51"/>
          <p:cNvPicPr preferRelativeResize="0"/>
          <p:nvPr/>
        </p:nvPicPr>
        <p:blipFill rotWithShape="1">
          <a:blip r:embed="rId4">
            <a:alphaModFix/>
          </a:blip>
          <a:srcRect/>
          <a:stretch/>
        </p:blipFill>
        <p:spPr>
          <a:xfrm>
            <a:off x="4135855" y="983367"/>
            <a:ext cx="4000500" cy="2905125"/>
          </a:xfrm>
          <a:prstGeom prst="rect">
            <a:avLst/>
          </a:prstGeom>
          <a:noFill/>
          <a:ln>
            <a:noFill/>
          </a:ln>
        </p:spPr>
      </p:pic>
    </p:spTree>
    <p:extLst>
      <p:ext uri="{BB962C8B-B14F-4D97-AF65-F5344CB8AC3E}">
        <p14:creationId xmlns:p14="http://schemas.microsoft.com/office/powerpoint/2010/main" val="229849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2"/>
          <p:cNvSpPr txBox="1">
            <a:spLocks noGrp="1"/>
          </p:cNvSpPr>
          <p:nvPr>
            <p:ph type="title"/>
          </p:nvPr>
        </p:nvSpPr>
        <p:spPr>
          <a:xfrm>
            <a:off x="323513" y="168543"/>
            <a:ext cx="8499263" cy="635400"/>
          </a:xfrm>
          <a:prstGeom prst="rect">
            <a:avLst/>
          </a:prstGeom>
          <a:noFill/>
          <a:ln>
            <a:noFill/>
          </a:ln>
        </p:spPr>
        <p:txBody>
          <a:bodyPr spcFirstLastPara="1" wrap="square" lIns="45713" tIns="45713" rIns="45713" bIns="45713" anchor="ctr" anchorCtr="0">
            <a:noAutofit/>
          </a:bodyPr>
          <a:lstStyle/>
          <a:p>
            <a:r>
              <a:rPr lang="en-US"/>
              <a:t>Facebook in </a:t>
            </a:r>
            <a:r>
              <a:rPr lang="en-US">
                <a:solidFill>
                  <a:srgbClr val="0000FF"/>
                </a:solidFill>
              </a:rPr>
              <a:t>2008-2009</a:t>
            </a:r>
            <a:endParaRPr>
              <a:solidFill>
                <a:srgbClr val="0000FF"/>
              </a:solidFill>
            </a:endParaRPr>
          </a:p>
        </p:txBody>
      </p:sp>
      <p:sp>
        <p:nvSpPr>
          <p:cNvPr id="219" name="Google Shape;219;p52"/>
          <p:cNvSpPr/>
          <p:nvPr/>
        </p:nvSpPr>
        <p:spPr>
          <a:xfrm>
            <a:off x="8860835" y="4760136"/>
            <a:ext cx="146025" cy="196200"/>
          </a:xfrm>
          <a:prstGeom prst="rect">
            <a:avLst/>
          </a:prstGeom>
          <a:noFill/>
          <a:ln>
            <a:noFill/>
          </a:ln>
        </p:spPr>
        <p:txBody>
          <a:bodyPr spcFirstLastPara="1" wrap="square" lIns="45713" tIns="45713" rIns="45713" bIns="45713" anchor="ctr" anchorCtr="0">
            <a:noAutofit/>
          </a:bodyPr>
          <a:lstStyle/>
          <a:p>
            <a:pPr algn="r">
              <a:buClr>
                <a:srgbClr val="A3A4B5"/>
              </a:buClr>
              <a:buSzPts val="1800"/>
            </a:pPr>
            <a:fld id="{00000000-1234-1234-1234-123412341234}" type="slidenum">
              <a:rPr lang="en-US" sz="675">
                <a:solidFill>
                  <a:srgbClr val="A3A4B5"/>
                </a:solidFill>
                <a:latin typeface="Proxima Nova"/>
                <a:ea typeface="Proxima Nova"/>
                <a:cs typeface="Proxima Nova"/>
                <a:sym typeface="Proxima Nova"/>
              </a:rPr>
              <a:pPr algn="r">
                <a:buClr>
                  <a:srgbClr val="A3A4B5"/>
                </a:buClr>
                <a:buSzPts val="1800"/>
              </a:pPr>
              <a:t>6</a:t>
            </a:fld>
            <a:r>
              <a:rPr lang="en-US" sz="675">
                <a:solidFill>
                  <a:srgbClr val="A3A4B5"/>
                </a:solidFill>
                <a:latin typeface="Proxima Nova"/>
                <a:ea typeface="Proxima Nova"/>
                <a:cs typeface="Proxima Nova"/>
                <a:sym typeface="Proxima Nova"/>
              </a:rPr>
              <a:t>￼</a:t>
            </a:r>
            <a:endParaRPr sz="525"/>
          </a:p>
        </p:txBody>
      </p:sp>
      <p:sp>
        <p:nvSpPr>
          <p:cNvPr id="220" name="Google Shape;220;p52"/>
          <p:cNvSpPr txBox="1"/>
          <p:nvPr/>
        </p:nvSpPr>
        <p:spPr>
          <a:xfrm>
            <a:off x="538826" y="1382392"/>
            <a:ext cx="8061750" cy="531000"/>
          </a:xfrm>
          <a:prstGeom prst="rect">
            <a:avLst/>
          </a:prstGeom>
          <a:noFill/>
          <a:ln>
            <a:noFill/>
          </a:ln>
        </p:spPr>
        <p:txBody>
          <a:bodyPr spcFirstLastPara="1" wrap="square" lIns="68569" tIns="34275" rIns="68569" bIns="34275" anchor="t" anchorCtr="0">
            <a:noAutofit/>
          </a:bodyPr>
          <a:lstStyle/>
          <a:p>
            <a:pPr algn="ctr"/>
            <a:r>
              <a:rPr lang="en-US" sz="3600" b="1">
                <a:solidFill>
                  <a:schemeClr val="dk1"/>
                </a:solidFill>
                <a:latin typeface="Proxima Nova"/>
                <a:ea typeface="Proxima Nova"/>
                <a:cs typeface="Proxima Nova"/>
                <a:sym typeface="Proxima Nova"/>
              </a:rPr>
              <a:t>How to scale to a billion users?</a:t>
            </a:r>
            <a:endParaRPr sz="3600" b="1">
              <a:latin typeface="Proxima Nova"/>
              <a:ea typeface="Proxima Nova"/>
              <a:cs typeface="Proxima Nova"/>
              <a:sym typeface="Proxima Nova"/>
            </a:endParaRPr>
          </a:p>
        </p:txBody>
      </p:sp>
      <p:sp>
        <p:nvSpPr>
          <p:cNvPr id="221" name="Google Shape;221;p52"/>
          <p:cNvSpPr txBox="1"/>
          <p:nvPr/>
        </p:nvSpPr>
        <p:spPr>
          <a:xfrm>
            <a:off x="538826" y="2463983"/>
            <a:ext cx="8061750" cy="531000"/>
          </a:xfrm>
          <a:prstGeom prst="rect">
            <a:avLst/>
          </a:prstGeom>
          <a:noFill/>
          <a:ln>
            <a:noFill/>
          </a:ln>
        </p:spPr>
        <p:txBody>
          <a:bodyPr spcFirstLastPara="1" wrap="square" lIns="68569" tIns="34275" rIns="68569" bIns="34275" anchor="t" anchorCtr="0">
            <a:noAutofit/>
          </a:bodyPr>
          <a:lstStyle/>
          <a:p>
            <a:pPr algn="ctr"/>
            <a:r>
              <a:rPr lang="en-US" sz="3600" b="1">
                <a:solidFill>
                  <a:schemeClr val="dk1"/>
                </a:solidFill>
                <a:latin typeface="Proxima Nova"/>
                <a:ea typeface="Proxima Nova"/>
                <a:cs typeface="Proxima Nova"/>
                <a:sym typeface="Proxima Nova"/>
              </a:rPr>
              <a:t>Also: how to survive the week?</a:t>
            </a:r>
            <a:endParaRPr sz="3600" b="1">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4103618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15" name="Google Shape;115;p26"/>
          <p:cNvSpPr txBox="1"/>
          <p:nvPr/>
        </p:nvSpPr>
        <p:spPr>
          <a:xfrm>
            <a:off x="258000" y="193675"/>
            <a:ext cx="8628000" cy="4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accent2"/>
                </a:solidFill>
                <a:latin typeface="Lato"/>
                <a:ea typeface="Lato"/>
                <a:cs typeface="Lato"/>
                <a:sym typeface="Lato"/>
              </a:rPr>
              <a:t>YugabyteDB:  </a:t>
            </a:r>
            <a:r>
              <a:rPr lang="en" sz="2000" b="1">
                <a:solidFill>
                  <a:schemeClr val="accent1"/>
                </a:solidFill>
                <a:latin typeface="Lato"/>
                <a:ea typeface="Lato"/>
                <a:cs typeface="Lato"/>
                <a:sym typeface="Lato"/>
              </a:rPr>
              <a:t>Created by practitioners, born in the trenches</a:t>
            </a:r>
            <a:endParaRPr sz="2000" b="1">
              <a:solidFill>
                <a:schemeClr val="accent1"/>
              </a:solidFill>
              <a:latin typeface="Lato"/>
              <a:ea typeface="Lato"/>
              <a:cs typeface="Lato"/>
              <a:sym typeface="Lato"/>
            </a:endParaRPr>
          </a:p>
        </p:txBody>
      </p:sp>
      <p:sp>
        <p:nvSpPr>
          <p:cNvPr id="116" name="Google Shape;116;p26"/>
          <p:cNvSpPr txBox="1"/>
          <p:nvPr/>
        </p:nvSpPr>
        <p:spPr>
          <a:xfrm>
            <a:off x="1372967" y="2173317"/>
            <a:ext cx="568200" cy="2280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900" b="1">
                <a:solidFill>
                  <a:srgbClr val="351C75"/>
                </a:solidFill>
                <a:latin typeface="Lato"/>
                <a:ea typeface="Lato"/>
                <a:cs typeface="Lato"/>
                <a:sym typeface="Lato"/>
              </a:rPr>
              <a:t>Kannan</a:t>
            </a:r>
            <a:endParaRPr sz="900" b="1">
              <a:solidFill>
                <a:srgbClr val="999999"/>
              </a:solidFill>
              <a:latin typeface="Lato"/>
              <a:ea typeface="Lato"/>
              <a:cs typeface="Lato"/>
              <a:sym typeface="Lato"/>
            </a:endParaRPr>
          </a:p>
        </p:txBody>
      </p:sp>
      <p:sp>
        <p:nvSpPr>
          <p:cNvPr id="117" name="Google Shape;117;p26"/>
          <p:cNvSpPr txBox="1"/>
          <p:nvPr/>
        </p:nvSpPr>
        <p:spPr>
          <a:xfrm>
            <a:off x="287770" y="2173317"/>
            <a:ext cx="638100" cy="2280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0"/>
              </a:spcAft>
              <a:buNone/>
            </a:pPr>
            <a:r>
              <a:rPr lang="en" sz="900" b="1">
                <a:solidFill>
                  <a:srgbClr val="351C75"/>
                </a:solidFill>
                <a:latin typeface="Lato"/>
                <a:ea typeface="Lato"/>
                <a:cs typeface="Lato"/>
                <a:sym typeface="Lato"/>
              </a:rPr>
              <a:t>Mikhail</a:t>
            </a:r>
            <a:endParaRPr sz="900" b="1">
              <a:solidFill>
                <a:srgbClr val="999999"/>
              </a:solidFill>
              <a:latin typeface="Lato"/>
              <a:ea typeface="Lato"/>
              <a:cs typeface="Lato"/>
              <a:sym typeface="Lato"/>
            </a:endParaRPr>
          </a:p>
        </p:txBody>
      </p:sp>
      <p:sp>
        <p:nvSpPr>
          <p:cNvPr id="118" name="Google Shape;118;p26"/>
          <p:cNvSpPr txBox="1"/>
          <p:nvPr/>
        </p:nvSpPr>
        <p:spPr>
          <a:xfrm>
            <a:off x="830370" y="2173317"/>
            <a:ext cx="568200" cy="2280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0"/>
              </a:spcAft>
              <a:buNone/>
            </a:pPr>
            <a:r>
              <a:rPr lang="en" sz="900" b="1">
                <a:solidFill>
                  <a:srgbClr val="351C75"/>
                </a:solidFill>
                <a:latin typeface="Lato"/>
                <a:ea typeface="Lato"/>
                <a:cs typeface="Lato"/>
                <a:sym typeface="Lato"/>
              </a:rPr>
              <a:t>Karthik</a:t>
            </a:r>
            <a:endParaRPr sz="900" b="1">
              <a:solidFill>
                <a:srgbClr val="999999"/>
              </a:solidFill>
              <a:latin typeface="Lato"/>
              <a:ea typeface="Lato"/>
              <a:cs typeface="Lato"/>
              <a:sym typeface="Lato"/>
            </a:endParaRPr>
          </a:p>
        </p:txBody>
      </p:sp>
      <p:sp>
        <p:nvSpPr>
          <p:cNvPr id="119" name="Google Shape;119;p26"/>
          <p:cNvSpPr txBox="1"/>
          <p:nvPr/>
        </p:nvSpPr>
        <p:spPr>
          <a:xfrm>
            <a:off x="8745400" y="4865125"/>
            <a:ext cx="351900" cy="26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latin typeface="Lato"/>
                <a:ea typeface="Lato"/>
                <a:cs typeface="Lato"/>
                <a:sym typeface="Lato"/>
              </a:rPr>
              <a:t>7</a:t>
            </a:fld>
            <a:endParaRPr sz="1000">
              <a:solidFill>
                <a:srgbClr val="595959"/>
              </a:solidFill>
              <a:latin typeface="Lato"/>
              <a:ea typeface="Lato"/>
              <a:cs typeface="Lato"/>
              <a:sym typeface="Lato"/>
            </a:endParaRPr>
          </a:p>
        </p:txBody>
      </p:sp>
      <p:sp>
        <p:nvSpPr>
          <p:cNvPr id="120" name="Google Shape;120;p26"/>
          <p:cNvSpPr txBox="1"/>
          <p:nvPr/>
        </p:nvSpPr>
        <p:spPr>
          <a:xfrm>
            <a:off x="6450775" y="3576375"/>
            <a:ext cx="2646300" cy="1124400"/>
          </a:xfrm>
          <a:prstGeom prst="rect">
            <a:avLst/>
          </a:prstGeom>
          <a:noFill/>
          <a:ln>
            <a:noFill/>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None/>
            </a:pPr>
            <a:r>
              <a:rPr lang="en" sz="1100" b="1">
                <a:solidFill>
                  <a:srgbClr val="351C75"/>
                </a:solidFill>
                <a:latin typeface="Lato"/>
                <a:ea typeface="Lato"/>
                <a:cs typeface="Lato"/>
                <a:sym typeface="Lato"/>
              </a:rPr>
              <a:t>Transactional,  cloud native DB </a:t>
            </a:r>
            <a:br>
              <a:rPr lang="en" sz="1100" b="1">
                <a:solidFill>
                  <a:srgbClr val="351C75"/>
                </a:solidFill>
                <a:latin typeface="Lato"/>
                <a:ea typeface="Lato"/>
                <a:cs typeface="Lato"/>
                <a:sym typeface="Lato"/>
              </a:rPr>
            </a:br>
            <a:r>
              <a:rPr lang="en" sz="1100" b="1">
                <a:solidFill>
                  <a:srgbClr val="351C75"/>
                </a:solidFill>
                <a:latin typeface="Lato"/>
                <a:ea typeface="Lato"/>
                <a:cs typeface="Lato"/>
                <a:sym typeface="Lato"/>
              </a:rPr>
              <a:t>for microservices and containers… with HA and geo- distribution, accessed via familiar APIs... all  in Open source</a:t>
            </a:r>
            <a:endParaRPr sz="1100" b="1">
              <a:solidFill>
                <a:srgbClr val="351C75"/>
              </a:solidFill>
              <a:latin typeface="Lato"/>
              <a:ea typeface="Lato"/>
              <a:cs typeface="Lato"/>
              <a:sym typeface="Lato"/>
            </a:endParaRPr>
          </a:p>
        </p:txBody>
      </p:sp>
      <p:pic>
        <p:nvPicPr>
          <p:cNvPr id="121" name="Google Shape;121;p26"/>
          <p:cNvPicPr preferRelativeResize="0"/>
          <p:nvPr/>
        </p:nvPicPr>
        <p:blipFill>
          <a:blip r:embed="rId3">
            <a:alphaModFix/>
          </a:blip>
          <a:stretch>
            <a:fillRect/>
          </a:stretch>
        </p:blipFill>
        <p:spPr>
          <a:xfrm>
            <a:off x="6334524" y="3230222"/>
            <a:ext cx="2109900" cy="362413"/>
          </a:xfrm>
          <a:prstGeom prst="rect">
            <a:avLst/>
          </a:prstGeom>
          <a:noFill/>
          <a:ln>
            <a:noFill/>
          </a:ln>
        </p:spPr>
      </p:pic>
      <p:sp>
        <p:nvSpPr>
          <p:cNvPr id="122" name="Google Shape;122;p26"/>
          <p:cNvSpPr txBox="1"/>
          <p:nvPr/>
        </p:nvSpPr>
        <p:spPr>
          <a:xfrm>
            <a:off x="688500" y="3286125"/>
            <a:ext cx="2109900" cy="529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200" b="1">
                <a:solidFill>
                  <a:srgbClr val="351C75"/>
                </a:solidFill>
                <a:latin typeface="Lato"/>
                <a:ea typeface="Lato"/>
                <a:cs typeface="Lato"/>
                <a:sym typeface="Lato"/>
              </a:rPr>
              <a:t>Traditional R</a:t>
            </a:r>
            <a:r>
              <a:rPr lang="en" sz="1100" b="1">
                <a:solidFill>
                  <a:srgbClr val="351C75"/>
                </a:solidFill>
                <a:latin typeface="Lato"/>
                <a:ea typeface="Lato"/>
                <a:cs typeface="Lato"/>
                <a:sym typeface="Lato"/>
              </a:rPr>
              <a:t>DBMS expertise</a:t>
            </a:r>
            <a:endParaRPr sz="1100" b="1">
              <a:solidFill>
                <a:srgbClr val="351C75"/>
              </a:solidFill>
              <a:latin typeface="Lato"/>
              <a:ea typeface="Lato"/>
              <a:cs typeface="Lato"/>
              <a:sym typeface="Lato"/>
            </a:endParaRPr>
          </a:p>
          <a:p>
            <a:pPr marL="114300" lvl="0" indent="-114300" algn="l" rtl="0">
              <a:lnSpc>
                <a:spcPct val="115000"/>
              </a:lnSpc>
              <a:spcBef>
                <a:spcPts val="0"/>
              </a:spcBef>
              <a:spcAft>
                <a:spcPts val="0"/>
              </a:spcAft>
              <a:buClr>
                <a:srgbClr val="666666"/>
              </a:buClr>
              <a:buSzPts val="900"/>
              <a:buFont typeface="Lato"/>
              <a:buChar char="●"/>
            </a:pPr>
            <a:r>
              <a:rPr lang="en" sz="900">
                <a:solidFill>
                  <a:srgbClr val="666666"/>
                </a:solidFill>
                <a:latin typeface="Lato"/>
                <a:ea typeface="Lato"/>
                <a:cs typeface="Lato"/>
                <a:sym typeface="Lato"/>
              </a:rPr>
              <a:t>10 years as Core </a:t>
            </a:r>
            <a:r>
              <a:rPr lang="en" sz="900" b="1" i="1">
                <a:solidFill>
                  <a:srgbClr val="666666"/>
                </a:solidFill>
                <a:latin typeface="Lato"/>
                <a:ea typeface="Lato"/>
                <a:cs typeface="Lato"/>
                <a:sym typeface="Lato"/>
              </a:rPr>
              <a:t>Oracle</a:t>
            </a:r>
            <a:r>
              <a:rPr lang="en" sz="900">
                <a:solidFill>
                  <a:srgbClr val="666666"/>
                </a:solidFill>
                <a:latin typeface="Lato"/>
                <a:ea typeface="Lato"/>
                <a:cs typeface="Lato"/>
                <a:sym typeface="Lato"/>
              </a:rPr>
              <a:t> DB engineer</a:t>
            </a:r>
            <a:endParaRPr sz="900" b="1">
              <a:solidFill>
                <a:srgbClr val="666666"/>
              </a:solidFill>
              <a:latin typeface="Lato"/>
              <a:ea typeface="Lato"/>
              <a:cs typeface="Lato"/>
              <a:sym typeface="Lato"/>
            </a:endParaRPr>
          </a:p>
        </p:txBody>
      </p:sp>
      <p:sp>
        <p:nvSpPr>
          <p:cNvPr id="123" name="Google Shape;123;p26"/>
          <p:cNvSpPr txBox="1"/>
          <p:nvPr/>
        </p:nvSpPr>
        <p:spPr>
          <a:xfrm>
            <a:off x="2069750" y="1542600"/>
            <a:ext cx="3129900" cy="840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200" b="1">
                <a:solidFill>
                  <a:srgbClr val="351C75"/>
                </a:solidFill>
                <a:latin typeface="Lato"/>
                <a:ea typeface="Lato"/>
                <a:cs typeface="Lato"/>
                <a:sym typeface="Lato"/>
              </a:rPr>
              <a:t>At scale data architecture </a:t>
            </a:r>
            <a:r>
              <a:rPr lang="en" sz="1200" b="1" u="sng">
                <a:solidFill>
                  <a:srgbClr val="351C75"/>
                </a:solidFill>
                <a:latin typeface="Lato"/>
                <a:ea typeface="Lato"/>
                <a:cs typeface="Lato"/>
                <a:sym typeface="Lato"/>
              </a:rPr>
              <a:t>AND</a:t>
            </a:r>
            <a:r>
              <a:rPr lang="en" sz="1200" b="1">
                <a:solidFill>
                  <a:srgbClr val="351C75"/>
                </a:solidFill>
                <a:latin typeface="Lato"/>
                <a:ea typeface="Lato"/>
                <a:cs typeface="Lato"/>
                <a:sym typeface="Lato"/>
              </a:rPr>
              <a:t> operations</a:t>
            </a:r>
            <a:endParaRPr sz="1200" b="1">
              <a:solidFill>
                <a:srgbClr val="351C75"/>
              </a:solidFill>
              <a:latin typeface="Lato"/>
              <a:ea typeface="Lato"/>
              <a:cs typeface="Lato"/>
              <a:sym typeface="Lato"/>
            </a:endParaRPr>
          </a:p>
          <a:p>
            <a:pPr marL="114300" lvl="0" indent="-114300" algn="l" rtl="0">
              <a:lnSpc>
                <a:spcPct val="115000"/>
              </a:lnSpc>
              <a:spcBef>
                <a:spcPts val="0"/>
              </a:spcBef>
              <a:spcAft>
                <a:spcPts val="0"/>
              </a:spcAft>
              <a:buClr>
                <a:srgbClr val="666666"/>
              </a:buClr>
              <a:buSzPts val="900"/>
              <a:buFont typeface="Lato"/>
              <a:buChar char="●"/>
            </a:pPr>
            <a:r>
              <a:rPr lang="en" sz="900">
                <a:solidFill>
                  <a:srgbClr val="666666"/>
                </a:solidFill>
                <a:latin typeface="Lato"/>
                <a:ea typeface="Lato"/>
                <a:cs typeface="Lato"/>
                <a:sym typeface="Lato"/>
              </a:rPr>
              <a:t>Core DB Team at </a:t>
            </a:r>
            <a:r>
              <a:rPr lang="en" sz="900" b="1" i="1">
                <a:solidFill>
                  <a:srgbClr val="666666"/>
                </a:solidFill>
                <a:latin typeface="Lato"/>
                <a:ea typeface="Lato"/>
                <a:cs typeface="Lato"/>
                <a:sym typeface="Lato"/>
              </a:rPr>
              <a:t>Facebook 2007 - 2013</a:t>
            </a:r>
            <a:endParaRPr sz="900" b="1" i="1">
              <a:solidFill>
                <a:srgbClr val="666666"/>
              </a:solidFill>
              <a:latin typeface="Lato"/>
              <a:ea typeface="Lato"/>
              <a:cs typeface="Lato"/>
              <a:sym typeface="Lato"/>
            </a:endParaRPr>
          </a:p>
          <a:p>
            <a:pPr marL="114300" lvl="0" indent="-114300" algn="l" rtl="0">
              <a:lnSpc>
                <a:spcPct val="115000"/>
              </a:lnSpc>
              <a:spcBef>
                <a:spcPts val="0"/>
              </a:spcBef>
              <a:spcAft>
                <a:spcPts val="0"/>
              </a:spcAft>
              <a:buClr>
                <a:srgbClr val="666666"/>
              </a:buClr>
              <a:buSzPts val="900"/>
              <a:buFont typeface="Lato"/>
              <a:buChar char="●"/>
            </a:pPr>
            <a:r>
              <a:rPr lang="en" sz="900">
                <a:solidFill>
                  <a:srgbClr val="666666"/>
                </a:solidFill>
                <a:latin typeface="Lato"/>
                <a:ea typeface="Lato"/>
                <a:cs typeface="Lato"/>
                <a:sym typeface="Lato"/>
              </a:rPr>
              <a:t>Scaled  data platforms from 30m to 1.4 Bn users </a:t>
            </a:r>
            <a:endParaRPr sz="900">
              <a:solidFill>
                <a:srgbClr val="666666"/>
              </a:solidFill>
              <a:latin typeface="Lato"/>
              <a:ea typeface="Lato"/>
              <a:cs typeface="Lato"/>
              <a:sym typeface="Lato"/>
            </a:endParaRPr>
          </a:p>
          <a:p>
            <a:pPr marL="114300" lvl="0" indent="-114300" algn="l" rtl="0">
              <a:lnSpc>
                <a:spcPct val="115000"/>
              </a:lnSpc>
              <a:spcBef>
                <a:spcPts val="0"/>
              </a:spcBef>
              <a:spcAft>
                <a:spcPts val="0"/>
              </a:spcAft>
              <a:buClr>
                <a:srgbClr val="666666"/>
              </a:buClr>
              <a:buSzPts val="900"/>
              <a:buFont typeface="Lato"/>
              <a:buChar char="●"/>
            </a:pPr>
            <a:r>
              <a:rPr lang="en" sz="900">
                <a:solidFill>
                  <a:srgbClr val="666666"/>
                </a:solidFill>
                <a:latin typeface="Lato"/>
                <a:ea typeface="Lato"/>
                <a:cs typeface="Lato"/>
                <a:sym typeface="Lato"/>
              </a:rPr>
              <a:t>Ran DBaaS: +1 Trillion ops/day, +100 PB</a:t>
            </a:r>
            <a:endParaRPr sz="1000" b="1">
              <a:solidFill>
                <a:srgbClr val="666666"/>
              </a:solidFill>
              <a:latin typeface="Lato"/>
              <a:ea typeface="Lato"/>
              <a:cs typeface="Lato"/>
              <a:sym typeface="Lato"/>
            </a:endParaRPr>
          </a:p>
        </p:txBody>
      </p:sp>
      <p:sp>
        <p:nvSpPr>
          <p:cNvPr id="124" name="Google Shape;124;p26"/>
          <p:cNvSpPr txBox="1"/>
          <p:nvPr/>
        </p:nvSpPr>
        <p:spPr>
          <a:xfrm>
            <a:off x="3482850" y="3297125"/>
            <a:ext cx="2178300" cy="4734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200" b="1">
                <a:solidFill>
                  <a:srgbClr val="351C75"/>
                </a:solidFill>
                <a:latin typeface="Lato"/>
                <a:ea typeface="Lato"/>
                <a:cs typeface="Lato"/>
                <a:sym typeface="Lato"/>
              </a:rPr>
              <a:t>Proven database  innovation </a:t>
            </a:r>
            <a:endParaRPr sz="1200" b="1">
              <a:solidFill>
                <a:srgbClr val="351C75"/>
              </a:solidFill>
              <a:latin typeface="Lato"/>
              <a:ea typeface="Lato"/>
              <a:cs typeface="Lato"/>
              <a:sym typeface="Lato"/>
            </a:endParaRPr>
          </a:p>
          <a:p>
            <a:pPr marL="114300" marR="0" lvl="0" indent="-114300" algn="l" rtl="0">
              <a:lnSpc>
                <a:spcPct val="115000"/>
              </a:lnSpc>
              <a:spcBef>
                <a:spcPts val="0"/>
              </a:spcBef>
              <a:spcAft>
                <a:spcPts val="0"/>
              </a:spcAft>
              <a:buClr>
                <a:srgbClr val="666666"/>
              </a:buClr>
              <a:buSzPts val="900"/>
              <a:buFont typeface="Lato"/>
              <a:buChar char="●"/>
            </a:pPr>
            <a:r>
              <a:rPr lang="en" sz="900">
                <a:solidFill>
                  <a:srgbClr val="666666"/>
                </a:solidFill>
                <a:latin typeface="Lato"/>
                <a:ea typeface="Lato"/>
                <a:cs typeface="Lato"/>
                <a:sym typeface="Lato"/>
              </a:rPr>
              <a:t>Co- Creators of</a:t>
            </a:r>
            <a:r>
              <a:rPr lang="en" sz="900" i="1">
                <a:solidFill>
                  <a:srgbClr val="666666"/>
                </a:solidFill>
                <a:latin typeface="Lato"/>
                <a:ea typeface="Lato"/>
                <a:cs typeface="Lato"/>
                <a:sym typeface="Lato"/>
              </a:rPr>
              <a:t> </a:t>
            </a:r>
            <a:r>
              <a:rPr lang="en" sz="900" b="1" i="1">
                <a:solidFill>
                  <a:srgbClr val="666666"/>
                </a:solidFill>
                <a:latin typeface="Lato"/>
                <a:ea typeface="Lato"/>
                <a:cs typeface="Lato"/>
                <a:sym typeface="Lato"/>
              </a:rPr>
              <a:t>Cassandra and Hbase</a:t>
            </a:r>
            <a:endParaRPr sz="900" b="1" i="1">
              <a:solidFill>
                <a:srgbClr val="666666"/>
              </a:solidFill>
              <a:latin typeface="Lato"/>
              <a:ea typeface="Lato"/>
              <a:cs typeface="Lato"/>
              <a:sym typeface="Lato"/>
            </a:endParaRPr>
          </a:p>
        </p:txBody>
      </p:sp>
      <p:sp>
        <p:nvSpPr>
          <p:cNvPr id="125" name="Google Shape;125;p26"/>
          <p:cNvSpPr txBox="1"/>
          <p:nvPr/>
        </p:nvSpPr>
        <p:spPr>
          <a:xfrm>
            <a:off x="5349750" y="1542600"/>
            <a:ext cx="2739900" cy="4734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200" b="1">
                <a:solidFill>
                  <a:srgbClr val="351C75"/>
                </a:solidFill>
                <a:latin typeface="Lato"/>
                <a:ea typeface="Lato"/>
                <a:cs typeface="Lato"/>
                <a:sym typeface="Lato"/>
              </a:rPr>
              <a:t>Addressing enterprise requirements</a:t>
            </a:r>
            <a:endParaRPr sz="1200" b="1">
              <a:solidFill>
                <a:srgbClr val="351C75"/>
              </a:solidFill>
              <a:latin typeface="Lato"/>
              <a:ea typeface="Lato"/>
              <a:cs typeface="Lato"/>
              <a:sym typeface="Lato"/>
            </a:endParaRPr>
          </a:p>
          <a:p>
            <a:pPr marL="114300" marR="0" lvl="0" indent="-114300" algn="l" rtl="0">
              <a:lnSpc>
                <a:spcPct val="115000"/>
              </a:lnSpc>
              <a:spcBef>
                <a:spcPts val="0"/>
              </a:spcBef>
              <a:spcAft>
                <a:spcPts val="0"/>
              </a:spcAft>
              <a:buClr>
                <a:srgbClr val="666666"/>
              </a:buClr>
              <a:buSzPts val="900"/>
              <a:buFont typeface="Lato"/>
              <a:buChar char="●"/>
            </a:pPr>
            <a:r>
              <a:rPr lang="en" sz="900">
                <a:solidFill>
                  <a:srgbClr val="666666"/>
                </a:solidFill>
                <a:latin typeface="Lato"/>
                <a:ea typeface="Lato"/>
                <a:cs typeface="Lato"/>
                <a:sym typeface="Lato"/>
              </a:rPr>
              <a:t>Built distributed storage layer at </a:t>
            </a:r>
            <a:r>
              <a:rPr lang="en" sz="900" b="1" i="1">
                <a:solidFill>
                  <a:srgbClr val="666666"/>
                </a:solidFill>
                <a:latin typeface="Lato"/>
                <a:ea typeface="Lato"/>
                <a:cs typeface="Lato"/>
                <a:sym typeface="Lato"/>
              </a:rPr>
              <a:t>Nutanix</a:t>
            </a:r>
            <a:endParaRPr sz="900" b="1" i="1">
              <a:solidFill>
                <a:srgbClr val="666666"/>
              </a:solidFill>
              <a:latin typeface="Lato"/>
              <a:ea typeface="Lato"/>
              <a:cs typeface="Lato"/>
              <a:sym typeface="Lato"/>
            </a:endParaRPr>
          </a:p>
        </p:txBody>
      </p:sp>
      <p:pic>
        <p:nvPicPr>
          <p:cNvPr id="126" name="Google Shape;126;p26"/>
          <p:cNvPicPr preferRelativeResize="0"/>
          <p:nvPr/>
        </p:nvPicPr>
        <p:blipFill rotWithShape="1">
          <a:blip r:embed="rId4">
            <a:alphaModFix/>
          </a:blip>
          <a:srcRect l="46282" t="21156" b="9749"/>
          <a:stretch/>
        </p:blipFill>
        <p:spPr>
          <a:xfrm>
            <a:off x="169074" y="1064326"/>
            <a:ext cx="1691575" cy="1068250"/>
          </a:xfrm>
          <a:prstGeom prst="rect">
            <a:avLst/>
          </a:prstGeom>
          <a:noFill/>
          <a:ln>
            <a:noFill/>
          </a:ln>
        </p:spPr>
      </p:pic>
      <p:cxnSp>
        <p:nvCxnSpPr>
          <p:cNvPr id="127" name="Google Shape;127;p26"/>
          <p:cNvCxnSpPr/>
          <p:nvPr/>
        </p:nvCxnSpPr>
        <p:spPr>
          <a:xfrm>
            <a:off x="8150" y="2791075"/>
            <a:ext cx="8094300" cy="0"/>
          </a:xfrm>
          <a:prstGeom prst="straightConnector1">
            <a:avLst/>
          </a:prstGeom>
          <a:noFill/>
          <a:ln w="9525" cap="flat" cmpd="sng">
            <a:solidFill>
              <a:schemeClr val="dk2"/>
            </a:solidFill>
            <a:prstDash val="solid"/>
            <a:round/>
            <a:headEnd type="none" w="med" len="med"/>
            <a:tailEnd type="none" w="med" len="med"/>
          </a:ln>
        </p:spPr>
      </p:cxnSp>
      <p:sp>
        <p:nvSpPr>
          <p:cNvPr id="128" name="Google Shape;128;p26"/>
          <p:cNvSpPr txBox="1"/>
          <p:nvPr/>
        </p:nvSpPr>
        <p:spPr>
          <a:xfrm>
            <a:off x="348820" y="806617"/>
            <a:ext cx="1378800" cy="2280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0"/>
              </a:spcAft>
              <a:buNone/>
            </a:pPr>
            <a:r>
              <a:rPr lang="en" sz="1600" b="1">
                <a:solidFill>
                  <a:srgbClr val="351C75"/>
                </a:solidFill>
                <a:latin typeface="Lato"/>
                <a:ea typeface="Lato"/>
                <a:cs typeface="Lato"/>
                <a:sym typeface="Lato"/>
              </a:rPr>
              <a:t>Founders</a:t>
            </a:r>
            <a:endParaRPr sz="1600" b="1">
              <a:solidFill>
                <a:srgbClr val="999999"/>
              </a:solidFill>
              <a:latin typeface="Lato"/>
              <a:ea typeface="Lato"/>
              <a:cs typeface="Lato"/>
              <a:sym typeface="Lato"/>
            </a:endParaRPr>
          </a:p>
        </p:txBody>
      </p:sp>
      <p:grpSp>
        <p:nvGrpSpPr>
          <p:cNvPr id="129" name="Google Shape;129;p26"/>
          <p:cNvGrpSpPr/>
          <p:nvPr/>
        </p:nvGrpSpPr>
        <p:grpSpPr>
          <a:xfrm>
            <a:off x="1049825" y="2439725"/>
            <a:ext cx="107400" cy="747600"/>
            <a:chOff x="1278425" y="2439725"/>
            <a:chExt cx="107400" cy="747600"/>
          </a:xfrm>
        </p:grpSpPr>
        <p:cxnSp>
          <p:nvCxnSpPr>
            <p:cNvPr id="130" name="Google Shape;130;p26"/>
            <p:cNvCxnSpPr/>
            <p:nvPr/>
          </p:nvCxnSpPr>
          <p:spPr>
            <a:xfrm>
              <a:off x="1332175" y="2439725"/>
              <a:ext cx="0" cy="7476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26"/>
            <p:cNvSpPr/>
            <p:nvPr/>
          </p:nvSpPr>
          <p:spPr>
            <a:xfrm>
              <a:off x="1278425" y="2737325"/>
              <a:ext cx="107400" cy="10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6"/>
          <p:cNvGrpSpPr/>
          <p:nvPr/>
        </p:nvGrpSpPr>
        <p:grpSpPr>
          <a:xfrm>
            <a:off x="4425150" y="2737325"/>
            <a:ext cx="107400" cy="420650"/>
            <a:chOff x="1278425" y="2737325"/>
            <a:chExt cx="107400" cy="420650"/>
          </a:xfrm>
        </p:grpSpPr>
        <p:cxnSp>
          <p:nvCxnSpPr>
            <p:cNvPr id="133" name="Google Shape;133;p26"/>
            <p:cNvCxnSpPr/>
            <p:nvPr/>
          </p:nvCxnSpPr>
          <p:spPr>
            <a:xfrm>
              <a:off x="1332175" y="2791075"/>
              <a:ext cx="0" cy="36690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26"/>
            <p:cNvSpPr/>
            <p:nvPr/>
          </p:nvSpPr>
          <p:spPr>
            <a:xfrm>
              <a:off x="1278425" y="2737325"/>
              <a:ext cx="107400" cy="10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26"/>
          <p:cNvGrpSpPr/>
          <p:nvPr/>
        </p:nvGrpSpPr>
        <p:grpSpPr>
          <a:xfrm rot="10800000">
            <a:off x="2710625" y="2423979"/>
            <a:ext cx="107400" cy="420650"/>
            <a:chOff x="1278425" y="2737325"/>
            <a:chExt cx="107400" cy="420650"/>
          </a:xfrm>
        </p:grpSpPr>
        <p:cxnSp>
          <p:nvCxnSpPr>
            <p:cNvPr id="136" name="Google Shape;136;p26"/>
            <p:cNvCxnSpPr/>
            <p:nvPr/>
          </p:nvCxnSpPr>
          <p:spPr>
            <a:xfrm>
              <a:off x="1332175" y="2791075"/>
              <a:ext cx="0" cy="366900"/>
            </a:xfrm>
            <a:prstGeom prst="straightConnector1">
              <a:avLst/>
            </a:prstGeom>
            <a:noFill/>
            <a:ln w="9525" cap="flat" cmpd="sng">
              <a:solidFill>
                <a:schemeClr val="dk2"/>
              </a:solidFill>
              <a:prstDash val="solid"/>
              <a:round/>
              <a:headEnd type="none" w="med" len="med"/>
              <a:tailEnd type="none" w="med" len="med"/>
            </a:ln>
          </p:spPr>
        </p:cxnSp>
        <p:sp>
          <p:nvSpPr>
            <p:cNvPr id="137" name="Google Shape;137;p26"/>
            <p:cNvSpPr/>
            <p:nvPr/>
          </p:nvSpPr>
          <p:spPr>
            <a:xfrm>
              <a:off x="1278425" y="2737325"/>
              <a:ext cx="107400" cy="10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6"/>
          <p:cNvGrpSpPr/>
          <p:nvPr/>
        </p:nvGrpSpPr>
        <p:grpSpPr>
          <a:xfrm rot="10800000">
            <a:off x="5695300" y="2423979"/>
            <a:ext cx="107400" cy="420650"/>
            <a:chOff x="1278425" y="2737325"/>
            <a:chExt cx="107400" cy="420650"/>
          </a:xfrm>
        </p:grpSpPr>
        <p:cxnSp>
          <p:nvCxnSpPr>
            <p:cNvPr id="139" name="Google Shape;139;p26"/>
            <p:cNvCxnSpPr/>
            <p:nvPr/>
          </p:nvCxnSpPr>
          <p:spPr>
            <a:xfrm>
              <a:off x="1332175" y="2791075"/>
              <a:ext cx="0" cy="3669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26"/>
            <p:cNvSpPr/>
            <p:nvPr/>
          </p:nvSpPr>
          <p:spPr>
            <a:xfrm>
              <a:off x="1278425" y="2737325"/>
              <a:ext cx="107400" cy="10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26"/>
          <p:cNvGrpSpPr/>
          <p:nvPr/>
        </p:nvGrpSpPr>
        <p:grpSpPr>
          <a:xfrm>
            <a:off x="6911300" y="2737325"/>
            <a:ext cx="107400" cy="368450"/>
            <a:chOff x="1278425" y="2737325"/>
            <a:chExt cx="107400" cy="368450"/>
          </a:xfrm>
        </p:grpSpPr>
        <p:cxnSp>
          <p:nvCxnSpPr>
            <p:cNvPr id="142" name="Google Shape;142;p26"/>
            <p:cNvCxnSpPr/>
            <p:nvPr/>
          </p:nvCxnSpPr>
          <p:spPr>
            <a:xfrm>
              <a:off x="1332175" y="2791075"/>
              <a:ext cx="0" cy="31470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26"/>
            <p:cNvSpPr/>
            <p:nvPr/>
          </p:nvSpPr>
          <p:spPr>
            <a:xfrm>
              <a:off x="1278425" y="2737325"/>
              <a:ext cx="107400" cy="10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2C172B3-269C-9D4F-8005-D6DA7FF0BA65}"/>
              </a:ext>
            </a:extLst>
          </p:cNvPr>
          <p:cNvPicPr>
            <a:picLocks noChangeAspect="1"/>
          </p:cNvPicPr>
          <p:nvPr/>
        </p:nvPicPr>
        <p:blipFill>
          <a:blip r:embed="rId5"/>
          <a:stretch>
            <a:fillRect/>
          </a:stretch>
        </p:blipFill>
        <p:spPr>
          <a:xfrm>
            <a:off x="8150" y="4007031"/>
            <a:ext cx="3395050" cy="7648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p:nvPr/>
        </p:nvSpPr>
        <p:spPr>
          <a:xfrm>
            <a:off x="4685100" y="866850"/>
            <a:ext cx="524100" cy="3380700"/>
          </a:xfrm>
          <a:prstGeom prst="homePlate">
            <a:avLst>
              <a:gd name="adj" fmla="val 76261"/>
            </a:avLst>
          </a:prstGeom>
          <a:gradFill>
            <a:gsLst>
              <a:gs pos="0">
                <a:srgbClr val="FFF6DB"/>
              </a:gs>
              <a:gs pos="100000">
                <a:srgbClr val="FAD25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txBox="1">
            <a:spLocks noGrp="1"/>
          </p:cNvSpPr>
          <p:nvPr>
            <p:ph type="body" idx="1"/>
          </p:nvPr>
        </p:nvSpPr>
        <p:spPr>
          <a:xfrm>
            <a:off x="384300" y="823650"/>
            <a:ext cx="4342800" cy="3500100"/>
          </a:xfrm>
          <a:prstGeom prst="rect">
            <a:avLst/>
          </a:prstGeom>
          <a:ln>
            <a:noFill/>
          </a:ln>
        </p:spPr>
        <p:txBody>
          <a:bodyPr spcFirstLastPara="1" wrap="square" lIns="68575" tIns="34275" rIns="68575" bIns="34275" anchor="t" anchorCtr="0">
            <a:noAutofit/>
          </a:bodyPr>
          <a:lstStyle/>
          <a:p>
            <a:pPr marL="342900" lvl="0" indent="-254000" algn="l" rtl="0">
              <a:spcBef>
                <a:spcPts val="600"/>
              </a:spcBef>
              <a:spcAft>
                <a:spcPts val="0"/>
              </a:spcAft>
              <a:buClr>
                <a:srgbClr val="000000"/>
              </a:buClr>
              <a:buSzPts val="1400"/>
              <a:buFont typeface="Lato"/>
              <a:buChar char="●"/>
            </a:pPr>
            <a:r>
              <a:rPr lang="en" sz="1400" b="1">
                <a:solidFill>
                  <a:srgbClr val="000000"/>
                </a:solidFill>
                <a:latin typeface="Lato"/>
                <a:ea typeface="Lato"/>
                <a:cs typeface="Lato"/>
                <a:sym typeface="Lato"/>
              </a:rPr>
              <a:t>Product Catalog Matching</a:t>
            </a:r>
            <a:endParaRPr sz="1400" b="1">
              <a:solidFill>
                <a:srgbClr val="000000"/>
              </a:solidFill>
              <a:latin typeface="Lato"/>
              <a:ea typeface="Lato"/>
              <a:cs typeface="Lato"/>
              <a:sym typeface="Lato"/>
            </a:endParaRPr>
          </a:p>
          <a:p>
            <a:pPr marL="685800" lvl="1" indent="-254000" algn="l" rtl="0">
              <a:spcBef>
                <a:spcPts val="0"/>
              </a:spcBef>
              <a:spcAft>
                <a:spcPts val="0"/>
              </a:spcAft>
              <a:buClr>
                <a:srgbClr val="000000"/>
              </a:buClr>
              <a:buSzPts val="1400"/>
              <a:buFont typeface="Lato"/>
              <a:buChar char="○"/>
            </a:pPr>
            <a:r>
              <a:rPr lang="en" sz="1400">
                <a:solidFill>
                  <a:schemeClr val="dk1"/>
                </a:solidFill>
                <a:latin typeface="Lato"/>
                <a:ea typeface="Lato"/>
                <a:cs typeface="Lato"/>
                <a:sym typeface="Lato"/>
              </a:rPr>
              <a:t>Azure, 3-region, 24 nodes</a:t>
            </a:r>
            <a:endParaRPr sz="1400">
              <a:solidFill>
                <a:schemeClr val="dk1"/>
              </a:solidFill>
              <a:latin typeface="Lato"/>
              <a:ea typeface="Lato"/>
              <a:cs typeface="Lato"/>
              <a:sym typeface="Lato"/>
            </a:endParaRPr>
          </a:p>
          <a:p>
            <a:pPr marL="685800" lvl="1" indent="-2540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Consolidate items under a unique product ID</a:t>
            </a:r>
            <a:br>
              <a:rPr lang="en" sz="1400">
                <a:solidFill>
                  <a:srgbClr val="000000"/>
                </a:solidFill>
                <a:latin typeface="Lato"/>
                <a:ea typeface="Lato"/>
                <a:cs typeface="Lato"/>
                <a:sym typeface="Lato"/>
              </a:rPr>
            </a:br>
            <a:endParaRPr sz="1400">
              <a:solidFill>
                <a:srgbClr val="000000"/>
              </a:solidFill>
              <a:latin typeface="Lato"/>
              <a:ea typeface="Lato"/>
              <a:cs typeface="Lato"/>
              <a:sym typeface="Lato"/>
            </a:endParaRPr>
          </a:p>
          <a:p>
            <a:pPr marL="342900" lvl="0" indent="-254000" algn="l" rtl="0">
              <a:spcBef>
                <a:spcPts val="0"/>
              </a:spcBef>
              <a:spcAft>
                <a:spcPts val="0"/>
              </a:spcAft>
              <a:buClr>
                <a:schemeClr val="dk1"/>
              </a:buClr>
              <a:buSzPts val="1400"/>
              <a:buFont typeface="Lato"/>
              <a:buChar char="●"/>
            </a:pPr>
            <a:r>
              <a:rPr lang="en" sz="1400" b="1">
                <a:solidFill>
                  <a:schemeClr val="dk1"/>
                </a:solidFill>
                <a:latin typeface="Lato"/>
                <a:ea typeface="Lato"/>
                <a:cs typeface="Lato"/>
                <a:sym typeface="Lato"/>
              </a:rPr>
              <a:t>Alternate Key / Primary (AKPK) Mapping</a:t>
            </a:r>
            <a:endParaRPr sz="1400" b="1">
              <a:solidFill>
                <a:schemeClr val="dk1"/>
              </a:solidFill>
              <a:latin typeface="Lato"/>
              <a:ea typeface="Lato"/>
              <a:cs typeface="Lato"/>
              <a:sym typeface="Lato"/>
            </a:endParaRPr>
          </a:p>
          <a:p>
            <a:pPr marL="685800" lvl="1" indent="-254000" algn="l" rtl="0">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Azure, 3-region, 18 nodes</a:t>
            </a:r>
            <a:endParaRPr sz="1400">
              <a:solidFill>
                <a:schemeClr val="dk1"/>
              </a:solidFill>
              <a:latin typeface="Lato"/>
              <a:ea typeface="Lato"/>
              <a:cs typeface="Lato"/>
              <a:sym typeface="Lato"/>
            </a:endParaRPr>
          </a:p>
          <a:p>
            <a:pPr marL="685800" lvl="1" indent="-254000" algn="l" rtl="0">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Lookup products by identifiers</a:t>
            </a:r>
            <a:endParaRPr sz="1400">
              <a:solidFill>
                <a:schemeClr val="dk1"/>
              </a:solidFill>
              <a:latin typeface="Lato"/>
              <a:ea typeface="Lato"/>
              <a:cs typeface="Lato"/>
              <a:sym typeface="Lato"/>
            </a:endParaRPr>
          </a:p>
          <a:p>
            <a:pPr marL="685800" lvl="1" indent="-254000" algn="l" rtl="0">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250K txns/sec reads at very low-latency</a:t>
            </a:r>
            <a:endParaRPr sz="1400">
              <a:solidFill>
                <a:schemeClr val="dk1"/>
              </a:solidFill>
              <a:latin typeface="Lato"/>
              <a:ea typeface="Lato"/>
              <a:cs typeface="Lato"/>
              <a:sym typeface="Lato"/>
            </a:endParaRPr>
          </a:p>
          <a:p>
            <a:pPr marL="685800" lvl="1" indent="-254000" algn="l" rtl="0">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Using read-from-followers, plan to add read-replicas</a:t>
            </a:r>
            <a:br>
              <a:rPr lang="en" sz="1400">
                <a:solidFill>
                  <a:schemeClr val="dk1"/>
                </a:solidFill>
                <a:latin typeface="Lato"/>
                <a:ea typeface="Lato"/>
                <a:cs typeface="Lato"/>
                <a:sym typeface="Lato"/>
              </a:rPr>
            </a:br>
            <a:endParaRPr sz="1400">
              <a:solidFill>
                <a:schemeClr val="dk1"/>
              </a:solidFill>
              <a:latin typeface="Lato"/>
              <a:ea typeface="Lato"/>
              <a:cs typeface="Lato"/>
              <a:sym typeface="Lato"/>
            </a:endParaRPr>
          </a:p>
          <a:p>
            <a:pPr marL="342900" lvl="0" indent="-254000" algn="l" rtl="0">
              <a:spcBef>
                <a:spcPts val="0"/>
              </a:spcBef>
              <a:spcAft>
                <a:spcPts val="0"/>
              </a:spcAft>
              <a:buClr>
                <a:schemeClr val="dk1"/>
              </a:buClr>
              <a:buSzPts val="1400"/>
              <a:buFont typeface="Lato"/>
              <a:buChar char="●"/>
            </a:pPr>
            <a:r>
              <a:rPr lang="en" sz="1400" b="1">
                <a:solidFill>
                  <a:schemeClr val="dk1"/>
                </a:solidFill>
                <a:latin typeface="Lato"/>
                <a:ea typeface="Lato"/>
                <a:cs typeface="Lato"/>
                <a:sym typeface="Lato"/>
              </a:rPr>
              <a:t>Item Grouping - Next Use Case</a:t>
            </a:r>
            <a:endParaRPr sz="1400" b="1">
              <a:solidFill>
                <a:schemeClr val="dk1"/>
              </a:solidFill>
              <a:latin typeface="Lato"/>
              <a:ea typeface="Lato"/>
              <a:cs typeface="Lato"/>
              <a:sym typeface="Lato"/>
            </a:endParaRPr>
          </a:p>
          <a:p>
            <a:pPr marL="685800" lvl="1" indent="-254000" algn="l" rtl="0">
              <a:lnSpc>
                <a:spcPct val="115000"/>
              </a:lnSpc>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Group items to increase discoverability</a:t>
            </a:r>
            <a:endParaRPr sz="1400">
              <a:solidFill>
                <a:schemeClr val="dk1"/>
              </a:solidFill>
              <a:latin typeface="Lato"/>
              <a:ea typeface="Lato"/>
              <a:cs typeface="Lato"/>
              <a:sym typeface="Lato"/>
            </a:endParaRPr>
          </a:p>
          <a:p>
            <a:pPr marL="685800" lvl="1" indent="-254000" algn="l" rtl="0">
              <a:lnSpc>
                <a:spcPct val="115000"/>
              </a:lnSpc>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Maximize retail margin/volume</a:t>
            </a:r>
            <a:endParaRPr sz="1400">
              <a:solidFill>
                <a:schemeClr val="dk1"/>
              </a:solidFill>
              <a:latin typeface="Lato"/>
              <a:ea typeface="Lato"/>
              <a:cs typeface="Lato"/>
              <a:sym typeface="Lato"/>
            </a:endParaRPr>
          </a:p>
          <a:p>
            <a:pPr marL="685800" lvl="1" indent="-241300" algn="l" rtl="0">
              <a:lnSpc>
                <a:spcPct val="115000"/>
              </a:lnSpc>
              <a:spcBef>
                <a:spcPts val="0"/>
              </a:spcBef>
              <a:spcAft>
                <a:spcPts val="0"/>
              </a:spcAft>
              <a:buClr>
                <a:schemeClr val="dk1"/>
              </a:buClr>
              <a:buSzPts val="1200"/>
              <a:buFont typeface="Lato"/>
              <a:buChar char="○"/>
            </a:pPr>
            <a:r>
              <a:rPr lang="en" sz="1400">
                <a:solidFill>
                  <a:schemeClr val="dk1"/>
                </a:solidFill>
                <a:latin typeface="Lato"/>
                <a:ea typeface="Lato"/>
                <a:cs typeface="Lato"/>
                <a:sym typeface="Lato"/>
              </a:rPr>
              <a:t>Incentivize buying group of items</a:t>
            </a:r>
            <a:endParaRPr>
              <a:latin typeface="Lato"/>
              <a:ea typeface="Lato"/>
              <a:cs typeface="Lato"/>
              <a:sym typeface="Lato"/>
            </a:endParaRPr>
          </a:p>
        </p:txBody>
      </p:sp>
      <p:cxnSp>
        <p:nvCxnSpPr>
          <p:cNvPr id="404" name="Google Shape;404;p40"/>
          <p:cNvCxnSpPr/>
          <p:nvPr/>
        </p:nvCxnSpPr>
        <p:spPr>
          <a:xfrm>
            <a:off x="365760" y="637032"/>
            <a:ext cx="8427000" cy="0"/>
          </a:xfrm>
          <a:prstGeom prst="straightConnector1">
            <a:avLst/>
          </a:prstGeom>
          <a:noFill/>
          <a:ln w="9525" cap="flat" cmpd="sng">
            <a:solidFill>
              <a:srgbClr val="FF6E42"/>
            </a:solidFill>
            <a:prstDash val="solid"/>
            <a:round/>
            <a:headEnd type="none" w="med" len="med"/>
            <a:tailEnd type="none" w="med" len="med"/>
          </a:ln>
        </p:spPr>
      </p:cxnSp>
      <p:sp>
        <p:nvSpPr>
          <p:cNvPr id="405" name="Google Shape;405;p40"/>
          <p:cNvSpPr txBox="1">
            <a:spLocks noGrp="1"/>
          </p:cNvSpPr>
          <p:nvPr>
            <p:ph type="title"/>
          </p:nvPr>
        </p:nvSpPr>
        <p:spPr>
          <a:xfrm>
            <a:off x="311700" y="202925"/>
            <a:ext cx="8520600" cy="572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000">
                <a:solidFill>
                  <a:srgbClr val="351C75"/>
                </a:solidFill>
                <a:latin typeface="Lato"/>
                <a:ea typeface="Lato"/>
                <a:cs typeface="Lato"/>
                <a:sym typeface="Lato"/>
              </a:rPr>
              <a:t>Global Retailer</a:t>
            </a:r>
            <a:endParaRPr sz="2000" b="1">
              <a:solidFill>
                <a:schemeClr val="accent1"/>
              </a:solidFill>
              <a:latin typeface="Lato"/>
              <a:ea typeface="Lato"/>
              <a:cs typeface="Lato"/>
              <a:sym typeface="Lato"/>
            </a:endParaRPr>
          </a:p>
        </p:txBody>
      </p:sp>
      <p:sp>
        <p:nvSpPr>
          <p:cNvPr id="406" name="Google Shape;406;p40"/>
          <p:cNvSpPr txBox="1">
            <a:spLocks noGrp="1"/>
          </p:cNvSpPr>
          <p:nvPr>
            <p:ph type="body" idx="1"/>
          </p:nvPr>
        </p:nvSpPr>
        <p:spPr>
          <a:xfrm>
            <a:off x="5209275" y="1268875"/>
            <a:ext cx="3510600" cy="2540400"/>
          </a:xfrm>
          <a:prstGeom prst="rect">
            <a:avLst/>
          </a:prstGeom>
          <a:solidFill>
            <a:srgbClr val="20124D"/>
          </a:solidFill>
          <a:ln w="9525" cap="flat" cmpd="sng">
            <a:solidFill>
              <a:schemeClr val="dk2"/>
            </a:solidFill>
            <a:prstDash val="solid"/>
            <a:round/>
            <a:headEnd type="none" w="sm" len="sm"/>
            <a:tailEnd type="none" w="sm" len="sm"/>
          </a:ln>
        </p:spPr>
        <p:txBody>
          <a:bodyPr spcFirstLastPara="1" wrap="square" lIns="68575" tIns="34275" rIns="68575" bIns="34275" anchor="t" anchorCtr="0">
            <a:noAutofit/>
          </a:bodyPr>
          <a:lstStyle/>
          <a:p>
            <a:pPr marL="457200" marR="0" lvl="0" indent="-317500" algn="l" rtl="0">
              <a:lnSpc>
                <a:spcPct val="200000"/>
              </a:lnSpc>
              <a:spcBef>
                <a:spcPts val="1000"/>
              </a:spcBef>
              <a:spcAft>
                <a:spcPts val="0"/>
              </a:spcAft>
              <a:buClr>
                <a:srgbClr val="F3F3F3"/>
              </a:buClr>
              <a:buSzPts val="1400"/>
              <a:buFont typeface="Lato"/>
              <a:buChar char="●"/>
            </a:pPr>
            <a:r>
              <a:rPr lang="en" sz="1400" b="1">
                <a:solidFill>
                  <a:srgbClr val="F3F3F3"/>
                </a:solidFill>
                <a:latin typeface="Lato"/>
                <a:ea typeface="Lato"/>
                <a:cs typeface="Lato"/>
                <a:sym typeface="Lato"/>
              </a:rPr>
              <a:t>2 microservices live as of Aug 2020</a:t>
            </a:r>
            <a:endParaRPr sz="1400" b="1">
              <a:solidFill>
                <a:srgbClr val="F3F3F3"/>
              </a:solidFill>
              <a:latin typeface="Lato"/>
              <a:ea typeface="Lato"/>
              <a:cs typeface="Lato"/>
              <a:sym typeface="Lato"/>
            </a:endParaRPr>
          </a:p>
          <a:p>
            <a:pPr marL="457200" marR="0" lvl="0" indent="-317500" algn="l" rtl="0">
              <a:lnSpc>
                <a:spcPct val="200000"/>
              </a:lnSpc>
              <a:spcBef>
                <a:spcPts val="0"/>
              </a:spcBef>
              <a:spcAft>
                <a:spcPts val="0"/>
              </a:spcAft>
              <a:buClr>
                <a:srgbClr val="F3F3F3"/>
              </a:buClr>
              <a:buSzPts val="1400"/>
              <a:buFont typeface="Lato"/>
              <a:buChar char="●"/>
            </a:pPr>
            <a:r>
              <a:rPr lang="en" sz="1400" b="1">
                <a:solidFill>
                  <a:srgbClr val="F3F3F3"/>
                </a:solidFill>
                <a:latin typeface="Lato"/>
                <a:ea typeface="Lato"/>
                <a:cs typeface="Lato"/>
                <a:sym typeface="Lato"/>
              </a:rPr>
              <a:t>42 total nodes in Azure</a:t>
            </a:r>
            <a:endParaRPr sz="1400" b="1">
              <a:solidFill>
                <a:srgbClr val="F3F3F3"/>
              </a:solidFill>
              <a:latin typeface="Lato"/>
              <a:ea typeface="Lato"/>
              <a:cs typeface="Lato"/>
              <a:sym typeface="Lato"/>
            </a:endParaRPr>
          </a:p>
          <a:p>
            <a:pPr marL="457200" marR="0" lvl="0" indent="-317500" algn="l" rtl="0">
              <a:lnSpc>
                <a:spcPct val="200000"/>
              </a:lnSpc>
              <a:spcBef>
                <a:spcPts val="0"/>
              </a:spcBef>
              <a:spcAft>
                <a:spcPts val="0"/>
              </a:spcAft>
              <a:buClr>
                <a:srgbClr val="F3F3F3"/>
              </a:buClr>
              <a:buSzPts val="1400"/>
              <a:buFont typeface="Lato"/>
              <a:buChar char="●"/>
            </a:pPr>
            <a:r>
              <a:rPr lang="en" sz="1400" b="1">
                <a:solidFill>
                  <a:srgbClr val="F3F3F3"/>
                </a:solidFill>
                <a:latin typeface="Lato"/>
                <a:ea typeface="Lato"/>
                <a:cs typeface="Lato"/>
                <a:sym typeface="Lato"/>
              </a:rPr>
              <a:t>250K txns / sec in one use case</a:t>
            </a:r>
            <a:endParaRPr sz="1400" b="1">
              <a:solidFill>
                <a:srgbClr val="F3F3F3"/>
              </a:solidFill>
              <a:latin typeface="Lato"/>
              <a:ea typeface="Lato"/>
              <a:cs typeface="Lato"/>
              <a:sym typeface="Lato"/>
            </a:endParaRPr>
          </a:p>
          <a:p>
            <a:pPr marL="457200" marR="0" lvl="0" indent="-317500" algn="l" rtl="0">
              <a:lnSpc>
                <a:spcPct val="200000"/>
              </a:lnSpc>
              <a:spcBef>
                <a:spcPts val="0"/>
              </a:spcBef>
              <a:spcAft>
                <a:spcPts val="0"/>
              </a:spcAft>
              <a:buClr>
                <a:srgbClr val="F3F3F3"/>
              </a:buClr>
              <a:buSzPts val="1400"/>
              <a:buFont typeface="Lato"/>
              <a:buChar char="●"/>
            </a:pPr>
            <a:r>
              <a:rPr lang="en" sz="1400" b="1">
                <a:solidFill>
                  <a:srgbClr val="F3F3F3"/>
                </a:solidFill>
                <a:latin typeface="Lato"/>
                <a:ea typeface="Lato"/>
                <a:cs typeface="Lato"/>
                <a:sym typeface="Lato"/>
              </a:rPr>
              <a:t>Black Friday, Cyber Monday peaks</a:t>
            </a:r>
            <a:endParaRPr sz="1400" b="1">
              <a:solidFill>
                <a:srgbClr val="F3F3F3"/>
              </a:solidFill>
              <a:latin typeface="Lato"/>
              <a:ea typeface="Lato"/>
              <a:cs typeface="Lato"/>
              <a:sym typeface="Lato"/>
            </a:endParaRPr>
          </a:p>
          <a:p>
            <a:pPr marL="457200" marR="0" lvl="0" indent="-317500" algn="l" rtl="0">
              <a:lnSpc>
                <a:spcPct val="200000"/>
              </a:lnSpc>
              <a:spcBef>
                <a:spcPts val="0"/>
              </a:spcBef>
              <a:spcAft>
                <a:spcPts val="0"/>
              </a:spcAft>
              <a:buClr>
                <a:srgbClr val="F3F3F3"/>
              </a:buClr>
              <a:buSzPts val="1400"/>
              <a:buFont typeface="Lato"/>
              <a:buChar char="●"/>
            </a:pPr>
            <a:r>
              <a:rPr lang="en" sz="1400" b="1">
                <a:solidFill>
                  <a:srgbClr val="F3F3F3"/>
                </a:solidFill>
                <a:latin typeface="Lato"/>
                <a:ea typeface="Lato"/>
                <a:cs typeface="Lato"/>
                <a:sym typeface="Lato"/>
              </a:rPr>
              <a:t>$10MM lost revenue recovered</a:t>
            </a:r>
            <a:endParaRPr sz="1400" b="1">
              <a:solidFill>
                <a:srgbClr val="F3F3F3"/>
              </a:solidFill>
              <a:latin typeface="Lato"/>
              <a:ea typeface="Lato"/>
              <a:cs typeface="Lato"/>
              <a:sym typeface="Lato"/>
            </a:endParaRPr>
          </a:p>
          <a:p>
            <a:pPr marL="0" marR="0" lvl="0" indent="0" algn="l" rtl="0">
              <a:lnSpc>
                <a:spcPct val="200000"/>
              </a:lnSpc>
              <a:spcBef>
                <a:spcPts val="0"/>
              </a:spcBef>
              <a:spcAft>
                <a:spcPts val="0"/>
              </a:spcAft>
              <a:buNone/>
            </a:pPr>
            <a:endParaRPr sz="1400" b="1">
              <a:solidFill>
                <a:srgbClr val="F3F3F3"/>
              </a:solidFill>
              <a:latin typeface="Lato"/>
              <a:ea typeface="Lato"/>
              <a:cs typeface="Lato"/>
              <a:sym typeface="Lato"/>
            </a:endParaRPr>
          </a:p>
          <a:p>
            <a:pPr marL="0" marR="0" lvl="0" indent="0" algn="l" rtl="0">
              <a:lnSpc>
                <a:spcPct val="200000"/>
              </a:lnSpc>
              <a:spcBef>
                <a:spcPts val="0"/>
              </a:spcBef>
              <a:spcAft>
                <a:spcPts val="0"/>
              </a:spcAft>
              <a:buNone/>
            </a:pPr>
            <a:endParaRPr sz="1400" b="1">
              <a:solidFill>
                <a:srgbClr val="F3F3F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1"/>
          <p:cNvSpPr txBox="1">
            <a:spLocks noGrp="1"/>
          </p:cNvSpPr>
          <p:nvPr>
            <p:ph type="title"/>
          </p:nvPr>
        </p:nvSpPr>
        <p:spPr>
          <a:xfrm>
            <a:off x="311700" y="194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rPr>
              <a:t>Large Financial Institution</a:t>
            </a:r>
            <a:endParaRPr>
              <a:solidFill>
                <a:schemeClr val="accent1"/>
              </a:solidFill>
              <a:latin typeface="Lato"/>
              <a:ea typeface="Lato"/>
              <a:cs typeface="Lato"/>
              <a:sym typeface="Lato"/>
            </a:endParaRPr>
          </a:p>
        </p:txBody>
      </p:sp>
      <p:cxnSp>
        <p:nvCxnSpPr>
          <p:cNvPr id="412" name="Google Shape;412;p41"/>
          <p:cNvCxnSpPr/>
          <p:nvPr/>
        </p:nvCxnSpPr>
        <p:spPr>
          <a:xfrm>
            <a:off x="365760" y="713232"/>
            <a:ext cx="8427000" cy="0"/>
          </a:xfrm>
          <a:prstGeom prst="straightConnector1">
            <a:avLst/>
          </a:prstGeom>
          <a:noFill/>
          <a:ln w="9525" cap="flat" cmpd="sng">
            <a:solidFill>
              <a:srgbClr val="FF6E42"/>
            </a:solidFill>
            <a:prstDash val="solid"/>
            <a:round/>
            <a:headEnd type="none" w="med" len="med"/>
            <a:tailEnd type="none" w="med" len="med"/>
          </a:ln>
        </p:spPr>
      </p:cxnSp>
      <p:sp>
        <p:nvSpPr>
          <p:cNvPr id="413" name="Google Shape;413;p41"/>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sz="900"/>
          </a:p>
        </p:txBody>
      </p:sp>
      <p:sp>
        <p:nvSpPr>
          <p:cNvPr id="414" name="Google Shape;414;p41"/>
          <p:cNvSpPr txBox="1">
            <a:spLocks noGrp="1"/>
          </p:cNvSpPr>
          <p:nvPr>
            <p:ph type="body" idx="4294967295"/>
          </p:nvPr>
        </p:nvSpPr>
        <p:spPr>
          <a:xfrm>
            <a:off x="4770450" y="880500"/>
            <a:ext cx="4140900" cy="2706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None/>
            </a:pPr>
            <a:r>
              <a:rPr lang="en" sz="1600" b="1">
                <a:solidFill>
                  <a:srgbClr val="000000"/>
                </a:solidFill>
              </a:rPr>
              <a:t>Cloud-native database on hybrid cloud to improve the customer experience.</a:t>
            </a:r>
            <a:endParaRPr sz="1600" b="1">
              <a:solidFill>
                <a:srgbClr val="000000"/>
              </a:solidFill>
            </a:endParaRPr>
          </a:p>
          <a:p>
            <a:pPr marL="0" marR="0" lvl="0" indent="0" algn="l" rtl="0">
              <a:lnSpc>
                <a:spcPct val="115000"/>
              </a:lnSpc>
              <a:spcBef>
                <a:spcPts val="1000"/>
              </a:spcBef>
              <a:spcAft>
                <a:spcPts val="0"/>
              </a:spcAft>
              <a:buNone/>
            </a:pPr>
            <a:r>
              <a:rPr lang="en" sz="1400">
                <a:solidFill>
                  <a:schemeClr val="dk1"/>
                </a:solidFill>
                <a:highlight>
                  <a:srgbClr val="FFFFFF"/>
                </a:highlight>
              </a:rPr>
              <a:t>Supporting mission critical, production workloads that previously could only be handled by the mainframe</a:t>
            </a:r>
            <a:endParaRPr sz="1400">
              <a:solidFill>
                <a:schemeClr val="dk1"/>
              </a:solidFill>
              <a:highlight>
                <a:srgbClr val="FFFFFF"/>
              </a:highlight>
            </a:endParaRPr>
          </a:p>
          <a:p>
            <a:pPr marL="457200" marR="0" lvl="0" indent="-317500" algn="l" rtl="0">
              <a:lnSpc>
                <a:spcPct val="115000"/>
              </a:lnSpc>
              <a:spcBef>
                <a:spcPts val="0"/>
              </a:spcBef>
              <a:spcAft>
                <a:spcPts val="0"/>
              </a:spcAft>
              <a:buClr>
                <a:schemeClr val="dk1"/>
              </a:buClr>
              <a:buSzPts val="1400"/>
              <a:buFont typeface="Lato"/>
              <a:buChar char="●"/>
            </a:pPr>
            <a:r>
              <a:rPr lang="en" sz="1400" b="1">
                <a:solidFill>
                  <a:schemeClr val="dk1"/>
                </a:solidFill>
                <a:highlight>
                  <a:srgbClr val="FFFFFF"/>
                </a:highlight>
              </a:rPr>
              <a:t>Kafka </a:t>
            </a:r>
            <a:r>
              <a:rPr lang="en" sz="1400">
                <a:solidFill>
                  <a:schemeClr val="dk1"/>
                </a:solidFill>
                <a:highlight>
                  <a:srgbClr val="FFFFFF"/>
                </a:highlight>
              </a:rPr>
              <a:t>facilitating real-time CDC / events</a:t>
            </a:r>
            <a:endParaRPr sz="1400">
              <a:solidFill>
                <a:schemeClr val="dk1"/>
              </a:solidFill>
              <a:highlight>
                <a:srgbClr val="FFFFFF"/>
              </a:highlight>
            </a:endParaRPr>
          </a:p>
          <a:p>
            <a:pPr marL="457200" marR="0" lvl="0" indent="-317500" algn="l" rtl="0">
              <a:lnSpc>
                <a:spcPct val="115000"/>
              </a:lnSpc>
              <a:spcBef>
                <a:spcPts val="0"/>
              </a:spcBef>
              <a:spcAft>
                <a:spcPts val="0"/>
              </a:spcAft>
              <a:buClr>
                <a:schemeClr val="dk1"/>
              </a:buClr>
              <a:buSzPts val="1400"/>
              <a:buFont typeface="Lato"/>
              <a:buChar char="●"/>
            </a:pPr>
            <a:r>
              <a:rPr lang="en" sz="1400">
                <a:solidFill>
                  <a:schemeClr val="dk1"/>
                </a:solidFill>
                <a:highlight>
                  <a:srgbClr val="FFFFFF"/>
                </a:highlight>
              </a:rPr>
              <a:t>Microservices implemented in </a:t>
            </a:r>
            <a:r>
              <a:rPr lang="en" sz="1400" b="1">
                <a:solidFill>
                  <a:schemeClr val="dk1"/>
                </a:solidFill>
                <a:highlight>
                  <a:srgbClr val="FFFFFF"/>
                </a:highlight>
              </a:rPr>
              <a:t>Spring</a:t>
            </a:r>
            <a:endParaRPr sz="1400" b="1">
              <a:solidFill>
                <a:schemeClr val="dk1"/>
              </a:solidFill>
              <a:highlight>
                <a:srgbClr val="FFFFFF"/>
              </a:highlight>
            </a:endParaRPr>
          </a:p>
          <a:p>
            <a:pPr marL="457200" marR="0" lvl="0" indent="-317500" algn="l" rtl="0">
              <a:lnSpc>
                <a:spcPct val="115000"/>
              </a:lnSpc>
              <a:spcBef>
                <a:spcPts val="0"/>
              </a:spcBef>
              <a:spcAft>
                <a:spcPts val="0"/>
              </a:spcAft>
              <a:buClr>
                <a:schemeClr val="dk1"/>
              </a:buClr>
              <a:buSzPts val="1400"/>
              <a:buFont typeface="Lato"/>
              <a:buChar char="●"/>
            </a:pPr>
            <a:r>
              <a:rPr lang="en" sz="1400" b="1">
                <a:solidFill>
                  <a:schemeClr val="dk1"/>
                </a:solidFill>
                <a:highlight>
                  <a:srgbClr val="FFFFFF"/>
                </a:highlight>
              </a:rPr>
              <a:t>YugabyteDB</a:t>
            </a:r>
            <a:r>
              <a:rPr lang="en" sz="1400">
                <a:solidFill>
                  <a:schemeClr val="dk1"/>
                </a:solidFill>
                <a:highlight>
                  <a:srgbClr val="FFFFFF"/>
                </a:highlight>
              </a:rPr>
              <a:t> database of choice</a:t>
            </a:r>
            <a:endParaRPr sz="1400" b="1">
              <a:solidFill>
                <a:srgbClr val="000000"/>
              </a:solidFill>
            </a:endParaRPr>
          </a:p>
        </p:txBody>
      </p:sp>
      <p:sp>
        <p:nvSpPr>
          <p:cNvPr id="415" name="Google Shape;415;p41"/>
          <p:cNvSpPr txBox="1">
            <a:spLocks noGrp="1"/>
          </p:cNvSpPr>
          <p:nvPr>
            <p:ph type="body" idx="4294967295"/>
          </p:nvPr>
        </p:nvSpPr>
        <p:spPr>
          <a:xfrm>
            <a:off x="4883075" y="3632313"/>
            <a:ext cx="3969600" cy="723900"/>
          </a:xfrm>
          <a:prstGeom prst="rect">
            <a:avLst/>
          </a:prstGeom>
          <a:solidFill>
            <a:schemeClr val="accent2"/>
          </a:solidFill>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1">
                <a:solidFill>
                  <a:srgbClr val="FFFFFF"/>
                </a:solidFill>
                <a:latin typeface="Lato"/>
                <a:ea typeface="Lato"/>
                <a:cs typeface="Lato"/>
                <a:sym typeface="Lato"/>
              </a:rPr>
              <a:t>10x		 	&lt;10ms 		200K</a:t>
            </a:r>
            <a:endParaRPr sz="1600" b="1">
              <a:solidFill>
                <a:srgbClr val="FFFFFF"/>
              </a:solidFill>
              <a:latin typeface="Lato"/>
              <a:ea typeface="Lato"/>
              <a:cs typeface="Lato"/>
              <a:sym typeface="Lato"/>
            </a:endParaRPr>
          </a:p>
          <a:p>
            <a:pPr marL="0" marR="0" lvl="0" indent="0" algn="l" rtl="0">
              <a:lnSpc>
                <a:spcPct val="100000"/>
              </a:lnSpc>
              <a:spcBef>
                <a:spcPts val="1000"/>
              </a:spcBef>
              <a:spcAft>
                <a:spcPts val="1000"/>
              </a:spcAft>
              <a:buNone/>
            </a:pPr>
            <a:r>
              <a:rPr lang="en" sz="1000">
                <a:solidFill>
                  <a:srgbClr val="FFFFFF"/>
                </a:solidFill>
              </a:rPr>
              <a:t>      </a:t>
            </a:r>
            <a:r>
              <a:rPr lang="en" sz="1000">
                <a:solidFill>
                  <a:srgbClr val="FFFFFF"/>
                </a:solidFill>
                <a:latin typeface="Lato"/>
                <a:ea typeface="Lato"/>
                <a:cs typeface="Lato"/>
                <a:sym typeface="Lato"/>
              </a:rPr>
              <a:t>Performance		               Latency			</a:t>
            </a:r>
            <a:r>
              <a:rPr lang="en" sz="1000">
                <a:solidFill>
                  <a:srgbClr val="FFFFFF"/>
                </a:solidFill>
              </a:rPr>
              <a:t>TPS</a:t>
            </a:r>
            <a:endParaRPr sz="1000">
              <a:solidFill>
                <a:srgbClr val="FFFFFF"/>
              </a:solidFill>
              <a:latin typeface="Lato"/>
              <a:ea typeface="Lato"/>
              <a:cs typeface="Lato"/>
              <a:sym typeface="Lato"/>
            </a:endParaRPr>
          </a:p>
        </p:txBody>
      </p:sp>
      <p:pic>
        <p:nvPicPr>
          <p:cNvPr id="416" name="Google Shape;416;p41"/>
          <p:cNvPicPr preferRelativeResize="0"/>
          <p:nvPr/>
        </p:nvPicPr>
        <p:blipFill rotWithShape="1">
          <a:blip r:embed="rId3">
            <a:alphaModFix/>
          </a:blip>
          <a:srcRect l="21567" t="30591" r="37607" b="18878"/>
          <a:stretch/>
        </p:blipFill>
        <p:spPr>
          <a:xfrm>
            <a:off x="311700" y="956300"/>
            <a:ext cx="4260301" cy="2645660"/>
          </a:xfrm>
          <a:prstGeom prst="rect">
            <a:avLst/>
          </a:prstGeom>
          <a:noFill/>
          <a:ln>
            <a:noFill/>
          </a:ln>
        </p:spPr>
      </p:pic>
      <p:sp>
        <p:nvSpPr>
          <p:cNvPr id="417" name="Google Shape;417;p41"/>
          <p:cNvSpPr txBox="1"/>
          <p:nvPr/>
        </p:nvSpPr>
        <p:spPr>
          <a:xfrm>
            <a:off x="339375" y="3601950"/>
            <a:ext cx="4232700" cy="83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br>
              <a:rPr lang="en" sz="800">
                <a:solidFill>
                  <a:srgbClr val="999999"/>
                </a:solidFill>
                <a:highlight>
                  <a:schemeClr val="lt1"/>
                </a:highlight>
                <a:latin typeface="Lato"/>
                <a:ea typeface="Lato"/>
                <a:cs typeface="Lato"/>
                <a:sym typeface="Lato"/>
              </a:rPr>
            </a:br>
            <a:r>
              <a:rPr lang="en" sz="1000">
                <a:solidFill>
                  <a:srgbClr val="999999"/>
                </a:solidFill>
                <a:highlight>
                  <a:schemeClr val="lt1"/>
                </a:highlight>
                <a:latin typeface="Lato"/>
                <a:ea typeface="Lato"/>
                <a:cs typeface="Lato"/>
                <a:sym typeface="Lato"/>
              </a:rPr>
              <a:t>White-board from Customer Production Team:</a:t>
            </a:r>
            <a:endParaRPr sz="1000">
              <a:solidFill>
                <a:srgbClr val="999999"/>
              </a:solidFill>
              <a:highlight>
                <a:schemeClr val="lt1"/>
              </a:highlight>
              <a:latin typeface="Lato"/>
              <a:ea typeface="Lato"/>
              <a:cs typeface="Lato"/>
              <a:sym typeface="Lato"/>
            </a:endParaRPr>
          </a:p>
          <a:p>
            <a:pPr marL="0" lvl="0" indent="0" algn="ctr" rtl="0">
              <a:lnSpc>
                <a:spcPct val="115000"/>
              </a:lnSpc>
              <a:spcBef>
                <a:spcPts val="0"/>
              </a:spcBef>
              <a:spcAft>
                <a:spcPts val="0"/>
              </a:spcAft>
              <a:buNone/>
            </a:pPr>
            <a:r>
              <a:rPr lang="en" sz="1250" b="1">
                <a:solidFill>
                  <a:schemeClr val="dk1"/>
                </a:solidFill>
                <a:highlight>
                  <a:schemeClr val="lt1"/>
                </a:highlight>
                <a:latin typeface="Lato"/>
                <a:ea typeface="Lato"/>
                <a:cs typeface="Lato"/>
                <a:sym typeface="Lato"/>
              </a:rPr>
              <a:t>Microservices on YugabyteDB yields ~10x better perf</a:t>
            </a:r>
            <a:endParaRPr sz="1250" b="1">
              <a:solidFill>
                <a:schemeClr val="dk1"/>
              </a:solidFill>
              <a:highlight>
                <a:schemeClr val="lt1"/>
              </a:highlight>
              <a:latin typeface="Lato"/>
              <a:ea typeface="Lato"/>
              <a:cs typeface="Lato"/>
              <a:sym typeface="Lato"/>
            </a:endParaRPr>
          </a:p>
        </p:txBody>
      </p:sp>
      <p:sp>
        <p:nvSpPr>
          <p:cNvPr id="418" name="Google Shape;418;p41"/>
          <p:cNvSpPr/>
          <p:nvPr/>
        </p:nvSpPr>
        <p:spPr>
          <a:xfrm>
            <a:off x="452475" y="1841375"/>
            <a:ext cx="528000" cy="502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2616176" y="1989630"/>
            <a:ext cx="407700" cy="4002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41"/>
          <p:cNvCxnSpPr>
            <a:stCxn id="418" idx="6"/>
            <a:endCxn id="419" idx="2"/>
          </p:cNvCxnSpPr>
          <p:nvPr/>
        </p:nvCxnSpPr>
        <p:spPr>
          <a:xfrm>
            <a:off x="980475" y="2092775"/>
            <a:ext cx="1635600" cy="96900"/>
          </a:xfrm>
          <a:prstGeom prst="straightConnector1">
            <a:avLst/>
          </a:prstGeom>
          <a:noFill/>
          <a:ln w="19050" cap="flat" cmpd="sng">
            <a:solidFill>
              <a:schemeClr val="accent1"/>
            </a:solidFill>
            <a:prstDash val="solid"/>
            <a:round/>
            <a:headEnd type="none" w="med" len="med"/>
            <a:tailEnd type="triangle" w="med" len="med"/>
          </a:ln>
        </p:spPr>
      </p:cxnSp>
      <p:sp>
        <p:nvSpPr>
          <p:cNvPr id="421" name="Google Shape;421;p41"/>
          <p:cNvSpPr/>
          <p:nvPr/>
        </p:nvSpPr>
        <p:spPr>
          <a:xfrm>
            <a:off x="3110269" y="2269068"/>
            <a:ext cx="351900" cy="9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6E42"/>
      </a:accent1>
      <a:accent2>
        <a:srgbClr val="000041"/>
      </a:accent2>
      <a:accent3>
        <a:srgbClr val="78909C"/>
      </a:accent3>
      <a:accent4>
        <a:srgbClr val="FFAB40"/>
      </a:accent4>
      <a:accent5>
        <a:srgbClr val="41147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4907</Words>
  <Application>Microsoft Macintosh PowerPoint</Application>
  <PresentationFormat>On-screen Show (16:9)</PresentationFormat>
  <Paragraphs>512</Paragraphs>
  <Slides>31</Slides>
  <Notes>31</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Lato</vt:lpstr>
      <vt:lpstr>Calibri</vt:lpstr>
      <vt:lpstr>Avenir</vt:lpstr>
      <vt:lpstr>Courier New</vt:lpstr>
      <vt:lpstr>Arial</vt:lpstr>
      <vt:lpstr>Rubik</vt:lpstr>
      <vt:lpstr>Roboto</vt:lpstr>
      <vt:lpstr>Montserrat</vt:lpstr>
      <vt:lpstr>Open Sans</vt:lpstr>
      <vt:lpstr>Proxima Nova</vt:lpstr>
      <vt:lpstr>Merriweather Sans</vt:lpstr>
      <vt:lpstr>Helvetica Neue</vt:lpstr>
      <vt:lpstr>Comfortaa</vt:lpstr>
      <vt:lpstr>Nunito</vt:lpstr>
      <vt:lpstr>Simple Light</vt:lpstr>
      <vt:lpstr>PowerPoint Presentation</vt:lpstr>
      <vt:lpstr>What is YugaByte DB?</vt:lpstr>
      <vt:lpstr>PowerPoint Presentation</vt:lpstr>
      <vt:lpstr>PowerPoint Presentation</vt:lpstr>
      <vt:lpstr>Facebook in 2007</vt:lpstr>
      <vt:lpstr>Facebook in 2008-2009</vt:lpstr>
      <vt:lpstr>PowerPoint Presentation</vt:lpstr>
      <vt:lpstr>Global Retailer</vt:lpstr>
      <vt:lpstr>Large Financial Institution</vt:lpstr>
      <vt:lpstr>Enabling business outcomes</vt:lpstr>
      <vt:lpstr>Business innovation is putting pressure on traditional systems of record</vt:lpstr>
      <vt:lpstr>A hard problem catches up with you...</vt:lpstr>
      <vt:lpstr>Database for my transactional apps,  how do I ……..?</vt:lpstr>
      <vt:lpstr>Current database options force trade offs …….</vt:lpstr>
      <vt:lpstr>No more tradeoffs - the promise of Distributed SQL</vt:lpstr>
      <vt:lpstr>YugabyteDB - key differentiators</vt:lpstr>
      <vt:lpstr>Designed for Cloud Native Microservices </vt:lpstr>
      <vt:lpstr>Yugabyte Offerings: Deploy and manage - where and how you choose</vt:lpstr>
      <vt:lpstr>Deploy on every Cloud/Container</vt:lpstr>
      <vt:lpstr>Manage and monitor universes</vt:lpstr>
      <vt:lpstr>Yugabyte Services -  we’ve got you covered </vt:lpstr>
      <vt:lpstr>Key Features</vt:lpstr>
      <vt:lpstr>Logistics</vt:lpstr>
      <vt:lpstr>Internet of Things</vt:lpstr>
      <vt:lpstr>Online-Retail</vt:lpstr>
      <vt:lpstr>Financial Services</vt:lpstr>
      <vt:lpstr>Telecommunications</vt:lpstr>
      <vt:lpstr>Your Yugabyte Customer Success: “PRESS” Framework</vt:lpstr>
      <vt:lpstr>About Us</vt:lpstr>
      <vt:lpstr>Suggested 4-week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Vish Phaneendra</cp:lastModifiedBy>
  <cp:revision>1</cp:revision>
  <dcterms:modified xsi:type="dcterms:W3CDTF">2021-02-25T07:17:11Z</dcterms:modified>
</cp:coreProperties>
</file>